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ore0.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metadata/core-properties" Target="docProps/core0.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48"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p:nvSpPr>
        <p:spPr>
          <a:xfrm>
            <a:off x="0" y="0"/>
            <a:ext cx="6858000" cy="9144000"/>
          </a:xfrm>
          <a:prstGeom prst="rect">
            <a:avLst/>
          </a:prstGeom>
          <a:solidFill>
            <a:srgbClr val="FFFFFF"/>
          </a:solidFill>
          <a:ln w="0">
            <a:noFill/>
          </a:ln>
        </p:spPr>
        <p:txBody>
          <a:bodyPr lIns="90000" tIns="45000" rIns="90000" bIns="45000" anchor="ctr" anchorCtr="1">
            <a:noAutofit/>
          </a:bodyPr>
          <a:lstStyle/>
          <a:p>
            <a:endParaRPr lang="en-US" sz="1800" b="0" u="none" strike="noStrike">
              <a:solidFill>
                <a:srgbClr val="000000"/>
              </a:solidFill>
              <a:effectLst/>
              <a:uFillTx/>
              <a:latin typeface="Calibri"/>
            </a:endParaRPr>
          </a:p>
        </p:txBody>
      </p:sp>
      <p:sp>
        <p:nvSpPr>
          <p:cNvPr id="18" name="PlaceHolder 1"/>
          <p:cNvSpPr>
            <a:spLocks noGrp="1"/>
          </p:cNvSpPr>
          <p:nvPr>
            <p:ph type="hdr"/>
          </p:nvPr>
        </p:nvSpPr>
        <p:spPr>
          <a:xfrm>
            <a:off x="-360" y="0"/>
            <a:ext cx="2971800" cy="457200"/>
          </a:xfrm>
          <a:prstGeom prst="rect">
            <a:avLst/>
          </a:prstGeom>
          <a:noFill/>
          <a:ln w="0">
            <a:noFill/>
          </a:ln>
        </p:spPr>
        <p:txBody>
          <a:bodyPr lIns="90000" tIns="46800" rIns="90000" bIns="46800" anchor="t">
            <a:noAutofit/>
          </a:bodyPr>
          <a:lstStyle/>
          <a:p>
            <a:pPr indent="0">
              <a:buNone/>
            </a:pPr>
            <a:endParaRPr lang="en-US" sz="2400" b="0" u="none" strike="noStrike">
              <a:solidFill>
                <a:srgbClr val="000000"/>
              </a:solidFill>
              <a:effectLst/>
              <a:uFillTx/>
              <a:latin typeface="Times New Roman"/>
            </a:endParaRPr>
          </a:p>
        </p:txBody>
      </p:sp>
      <p:sp>
        <p:nvSpPr>
          <p:cNvPr id="19" name="PlaceHolder 2"/>
          <p:cNvSpPr>
            <a:spLocks noGrp="1"/>
          </p:cNvSpPr>
          <p:nvPr>
            <p:ph type="dt" idx="8"/>
          </p:nvPr>
        </p:nvSpPr>
        <p:spPr>
          <a:xfrm>
            <a:off x="3884400" y="0"/>
            <a:ext cx="2971800" cy="457200"/>
          </a:xfrm>
          <a:prstGeom prst="rect">
            <a:avLst/>
          </a:prstGeom>
          <a:noFill/>
          <a:ln w="0">
            <a:noFill/>
          </a:ln>
        </p:spPr>
        <p:txBody>
          <a:bodyPr lIns="90000" tIns="46800" rIns="90000" bIns="46800" anchor="t">
            <a:noAutofit/>
          </a:bodyPr>
          <a:lstStyle>
            <a:lvl1pPr marL="216000"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1200" b="0" u="none" strike="noStrike">
                <a:solidFill>
                  <a:srgbClr val="000000"/>
                </a:solidFill>
                <a:effectLst/>
                <a:uFillTx/>
                <a:latin typeface="Times New Roman"/>
              </a:defRPr>
            </a:lvl1pPr>
          </a:lstStyle>
          <a:p>
            <a:pPr marL="216000"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&lt;date/time&gt;</a:t>
            </a:r>
          </a:p>
        </p:txBody>
      </p:sp>
      <p:sp>
        <p:nvSpPr>
          <p:cNvPr id="20" name="PlaceHolder 3"/>
          <p:cNvSpPr>
            <a:spLocks noGrp="1" noRot="1" noChangeAspect="1"/>
          </p:cNvSpPr>
          <p:nvPr>
            <p:ph type="sldImg"/>
          </p:nvPr>
        </p:nvSpPr>
        <p:spPr>
          <a:xfrm>
            <a:off x="1143000" y="685440"/>
            <a:ext cx="4572000" cy="3429000"/>
          </a:xfrm>
          <a:prstGeom prst="rect">
            <a:avLst/>
          </a:prstGeom>
          <a:noFill/>
          <a:ln w="12600">
            <a:solidFill>
              <a:srgbClr val="000000"/>
            </a:solidFill>
            <a:miter/>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move the slide</a:t>
            </a:r>
          </a:p>
        </p:txBody>
      </p:sp>
      <p:sp>
        <p:nvSpPr>
          <p:cNvPr id="21" name="PlaceHolder 4"/>
          <p:cNvSpPr>
            <a:spLocks noGrp="1"/>
          </p:cNvSpPr>
          <p:nvPr>
            <p:ph type="body"/>
          </p:nvPr>
        </p:nvSpPr>
        <p:spPr>
          <a:xfrm>
            <a:off x="685800" y="4343400"/>
            <a:ext cx="5486400" cy="4114800"/>
          </a:xfrm>
          <a:prstGeom prst="rect">
            <a:avLst/>
          </a:prstGeom>
          <a:noFill/>
          <a:ln w="0">
            <a:noFill/>
          </a:ln>
        </p:spPr>
        <p:txBody>
          <a:bodyPr lIns="90000" tIns="46800" rIns="90000" bIns="4680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Click to edit the notes format</a:t>
            </a:r>
          </a:p>
        </p:txBody>
      </p:sp>
      <p:sp>
        <p:nvSpPr>
          <p:cNvPr id="22" name="PlaceHolder 5"/>
          <p:cNvSpPr>
            <a:spLocks noGrp="1"/>
          </p:cNvSpPr>
          <p:nvPr>
            <p:ph type="ftr" idx="9"/>
          </p:nvPr>
        </p:nvSpPr>
        <p:spPr>
          <a:xfrm>
            <a:off x="-360" y="8685360"/>
            <a:ext cx="2971800" cy="457200"/>
          </a:xfrm>
          <a:prstGeom prst="rect">
            <a:avLst/>
          </a:prstGeom>
          <a:noFill/>
          <a:ln w="0">
            <a:noFill/>
          </a:ln>
        </p:spPr>
        <p:txBody>
          <a:bodyPr lIns="90000" tIns="46800" rIns="90000" bIns="46800" anchor="b">
            <a:noAutofit/>
          </a:bodyPr>
          <a:lstStyle/>
          <a:p>
            <a:pPr indent="0">
              <a:buNone/>
            </a:pPr>
            <a:endParaRPr lang="en-US" sz="2400" b="0" u="none" strike="noStrike">
              <a:solidFill>
                <a:srgbClr val="000000"/>
              </a:solidFill>
              <a:effectLst/>
              <a:uFillTx/>
              <a:latin typeface="Times New Roman"/>
            </a:endParaRPr>
          </a:p>
        </p:txBody>
      </p:sp>
      <p:sp>
        <p:nvSpPr>
          <p:cNvPr id="23" name="PlaceHolder 6"/>
          <p:cNvSpPr>
            <a:spLocks noGrp="1"/>
          </p:cNvSpPr>
          <p:nvPr>
            <p:ph type="sldNum" idx="10"/>
          </p:nvPr>
        </p:nvSpPr>
        <p:spPr>
          <a:xfrm>
            <a:off x="3884400" y="8685360"/>
            <a:ext cx="2971800" cy="457200"/>
          </a:xfrm>
          <a:prstGeom prst="rect">
            <a:avLst/>
          </a:prstGeom>
          <a:noFill/>
          <a:ln w="0">
            <a:noFill/>
          </a:ln>
        </p:spPr>
        <p:txBody>
          <a:bodyPr lIns="90000" tIns="46800" rIns="90000" bIns="46800" anchor="b">
            <a:noAutofit/>
          </a:bodyPr>
          <a:lstStyle>
            <a:lvl1pPr marL="216000"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1200" b="0" u="none" strike="noStrike">
                <a:solidFill>
                  <a:srgbClr val="000000"/>
                </a:solidFill>
                <a:effectLst/>
                <a:uFillTx/>
                <a:latin typeface="Times New Roman"/>
              </a:defRPr>
            </a:lvl1pPr>
          </a:lstStyle>
          <a:p>
            <a:pPr marL="216000"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2DE1296-E66D-4C94-9D2A-D2B1D86CEF2E}" type="slidenum">
              <a:rPr lang="en-US" sz="1200" b="0" u="none" strike="noStrike">
                <a:solidFill>
                  <a:srgbClr val="000000"/>
                </a:solidFill>
                <a:effectLst/>
                <a:uFillTx/>
                <a:latin typeface="Times New Roman"/>
              </a:rPr>
              <a:t>‹#›</a:t>
            </a:fld>
            <a:endParaRPr lang="en-US" sz="12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4B690A4-D5AC-45AA-8E42-523956AC10EC}" type="slidenum">
              <a:rPr lang="en-US" sz="1200" b="0" u="none" strike="noStrike">
                <a:solidFill>
                  <a:srgbClr val="000000"/>
                </a:solidFill>
                <a:effectLst/>
                <a:uFillTx/>
                <a:latin typeface="Times New Roman"/>
                <a:ea typeface="Arial"/>
              </a:rPr>
              <a:t>4</a:t>
            </a:fld>
            <a:endParaRPr lang="en-US" sz="1200" b="0" u="none" strike="noStrike">
              <a:solidFill>
                <a:srgbClr val="000000"/>
              </a:solidFill>
              <a:effectLst/>
              <a:uFillTx/>
              <a:latin typeface="Calibri"/>
            </a:endParaRPr>
          </a:p>
        </p:txBody>
      </p:sp>
      <p:sp>
        <p:nvSpPr>
          <p:cNvPr id="653" name="PlaceHolder 1"/>
          <p:cNvSpPr>
            <a:spLocks noGrp="1" noRot="1" noChangeAspect="1"/>
          </p:cNvSpPr>
          <p:nvPr>
            <p:ph type="sldImg"/>
          </p:nvPr>
        </p:nvSpPr>
        <p:spPr>
          <a:xfrm>
            <a:off x="1143000" y="685800"/>
            <a:ext cx="4572000" cy="3429000"/>
          </a:xfrm>
          <a:prstGeom prst="rect">
            <a:avLst/>
          </a:prstGeom>
          <a:ln w="0">
            <a:noFill/>
          </a:ln>
        </p:spPr>
      </p:sp>
      <p:sp>
        <p:nvSpPr>
          <p:cNvPr id="654"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Humor and reality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70308F2-31F8-46B5-B6F4-78065380D1BF}" type="slidenum">
              <a:rPr lang="en-US" sz="1200" b="0" u="none" strike="noStrike">
                <a:solidFill>
                  <a:srgbClr val="000000"/>
                </a:solidFill>
                <a:effectLst/>
                <a:uFillTx/>
                <a:latin typeface="Times New Roman"/>
                <a:ea typeface="Arial"/>
              </a:rPr>
              <a:t>5</a:t>
            </a:fld>
            <a:endParaRPr lang="en-US" sz="1200" b="0" u="none" strike="noStrike">
              <a:solidFill>
                <a:srgbClr val="000000"/>
              </a:solidFill>
              <a:effectLst/>
              <a:uFillTx/>
              <a:latin typeface="Calibri"/>
            </a:endParaRPr>
          </a:p>
        </p:txBody>
      </p:sp>
      <p:sp>
        <p:nvSpPr>
          <p:cNvPr id="656" name="PlaceHolder 1"/>
          <p:cNvSpPr>
            <a:spLocks noGrp="1" noRot="1" noChangeAspect="1"/>
          </p:cNvSpPr>
          <p:nvPr>
            <p:ph type="sldImg"/>
          </p:nvPr>
        </p:nvSpPr>
        <p:spPr>
          <a:xfrm>
            <a:off x="1143000" y="685800"/>
            <a:ext cx="4572000" cy="3429000"/>
          </a:xfrm>
          <a:prstGeom prst="rect">
            <a:avLst/>
          </a:prstGeom>
          <a:ln w="0">
            <a:noFill/>
          </a:ln>
        </p:spPr>
      </p:sp>
      <p:sp>
        <p:nvSpPr>
          <p:cNvPr id="657"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More on “but I already track”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9EFD57A-924F-4F27-801A-E43CDDF2D785}" type="slidenum">
              <a:rPr lang="en-US" sz="1200" b="0" u="none" strike="noStrike">
                <a:solidFill>
                  <a:srgbClr val="000000"/>
                </a:solidFill>
                <a:effectLst/>
                <a:uFillTx/>
                <a:latin typeface="Times New Roman"/>
                <a:ea typeface="Arial"/>
              </a:rPr>
              <a:t>6</a:t>
            </a:fld>
            <a:endParaRPr lang="en-US" sz="1200" b="0" u="none" strike="noStrike">
              <a:solidFill>
                <a:srgbClr val="000000"/>
              </a:solidFill>
              <a:effectLst/>
              <a:uFillTx/>
              <a:latin typeface="Calibri"/>
            </a:endParaRPr>
          </a:p>
        </p:txBody>
      </p:sp>
      <p:sp>
        <p:nvSpPr>
          <p:cNvPr id="659" name="PlaceHolder 1"/>
          <p:cNvSpPr>
            <a:spLocks noGrp="1" noRot="1" noChangeAspect="1"/>
          </p:cNvSpPr>
          <p:nvPr>
            <p:ph type="sldImg"/>
          </p:nvPr>
        </p:nvSpPr>
        <p:spPr>
          <a:xfrm>
            <a:off x="1143000" y="685800"/>
            <a:ext cx="4572000" cy="3429000"/>
          </a:xfrm>
          <a:prstGeom prst="rect">
            <a:avLst/>
          </a:prstGeom>
          <a:ln w="0">
            <a:noFill/>
          </a:ln>
        </p:spPr>
      </p:sp>
      <p:sp>
        <p:nvSpPr>
          <p:cNvPr id="660"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Numbers games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7F02500-21A4-4884-9D37-4D2B97545546}" type="slidenum">
              <a:rPr lang="en-US" sz="1200" b="0" u="none" strike="noStrike">
                <a:solidFill>
                  <a:srgbClr val="000000"/>
                </a:solidFill>
                <a:effectLst/>
                <a:uFillTx/>
                <a:latin typeface="Times New Roman"/>
                <a:ea typeface="Arial"/>
              </a:rPr>
              <a:t>7</a:t>
            </a:fld>
            <a:endParaRPr lang="en-US" sz="1200" b="0" u="none" strike="noStrike">
              <a:solidFill>
                <a:srgbClr val="000000"/>
              </a:solidFill>
              <a:effectLst/>
              <a:uFillTx/>
              <a:latin typeface="Calibri"/>
            </a:endParaRPr>
          </a:p>
        </p:txBody>
      </p:sp>
      <p:sp>
        <p:nvSpPr>
          <p:cNvPr id="662" name="PlaceHolder 1"/>
          <p:cNvSpPr>
            <a:spLocks noGrp="1" noRot="1" noChangeAspect="1"/>
          </p:cNvSpPr>
          <p:nvPr>
            <p:ph type="sldImg"/>
          </p:nvPr>
        </p:nvSpPr>
        <p:spPr>
          <a:xfrm>
            <a:off x="1143000" y="685800"/>
            <a:ext cx="4572000" cy="3429000"/>
          </a:xfrm>
          <a:prstGeom prst="rect">
            <a:avLst/>
          </a:prstGeom>
          <a:ln w="0">
            <a:noFill/>
          </a:ln>
        </p:spPr>
      </p:sp>
      <p:sp>
        <p:nvSpPr>
          <p:cNvPr id="663"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Numbers games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958564-26A3-4C8A-A828-2D6B5B9E0303}" type="slidenum">
              <a:rPr lang="en-US" sz="1200" b="0" u="none" strike="noStrike">
                <a:solidFill>
                  <a:srgbClr val="000000"/>
                </a:solidFill>
                <a:effectLst/>
                <a:uFillTx/>
                <a:latin typeface="Times New Roman"/>
                <a:ea typeface="Arial"/>
              </a:rPr>
              <a:t>8</a:t>
            </a:fld>
            <a:endParaRPr lang="en-US" sz="1200" b="0" u="none" strike="noStrike">
              <a:solidFill>
                <a:srgbClr val="000000"/>
              </a:solidFill>
              <a:effectLst/>
              <a:uFillTx/>
              <a:latin typeface="Calibri"/>
            </a:endParaRPr>
          </a:p>
        </p:txBody>
      </p:sp>
      <p:sp>
        <p:nvSpPr>
          <p:cNvPr id="665" name="PlaceHolder 1"/>
          <p:cNvSpPr>
            <a:spLocks noGrp="1" noRot="1" noChangeAspect="1"/>
          </p:cNvSpPr>
          <p:nvPr>
            <p:ph type="sldImg"/>
          </p:nvPr>
        </p:nvSpPr>
        <p:spPr>
          <a:xfrm>
            <a:off x="1143000" y="685800"/>
            <a:ext cx="4572000" cy="3429000"/>
          </a:xfrm>
          <a:prstGeom prst="rect">
            <a:avLst/>
          </a:prstGeom>
          <a:ln w="0">
            <a:noFill/>
          </a:ln>
        </p:spPr>
      </p:sp>
      <p:sp>
        <p:nvSpPr>
          <p:cNvPr id="666"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From the Battelle, Rosen medical device (MDDI) article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91C388E-DA9C-494D-98AB-FBF9A1BFB1A4}" type="slidenum">
              <a:rPr lang="en-US" sz="1200" b="0" u="none" strike="noStrike">
                <a:solidFill>
                  <a:srgbClr val="000000"/>
                </a:solidFill>
                <a:effectLst/>
                <a:uFillTx/>
                <a:latin typeface="Times New Roman"/>
                <a:ea typeface="Arial"/>
              </a:rPr>
              <a:t>9</a:t>
            </a:fld>
            <a:endParaRPr lang="en-US" sz="1200" b="0" u="none" strike="noStrike">
              <a:solidFill>
                <a:srgbClr val="000000"/>
              </a:solidFill>
              <a:effectLst/>
              <a:uFillTx/>
              <a:latin typeface="Calibri"/>
            </a:endParaRPr>
          </a:p>
        </p:txBody>
      </p:sp>
      <p:sp>
        <p:nvSpPr>
          <p:cNvPr id="668" name="PlaceHolder 1"/>
          <p:cNvSpPr>
            <a:spLocks noGrp="1" noRot="1" noChangeAspect="1"/>
          </p:cNvSpPr>
          <p:nvPr>
            <p:ph type="sldImg"/>
          </p:nvPr>
        </p:nvSpPr>
        <p:spPr>
          <a:xfrm>
            <a:off x="1143000" y="685800"/>
            <a:ext cx="4572000" cy="3429000"/>
          </a:xfrm>
          <a:prstGeom prst="rect">
            <a:avLst/>
          </a:prstGeom>
          <a:ln w="0">
            <a:noFill/>
          </a:ln>
        </p:spPr>
      </p:sp>
      <p:sp>
        <p:nvSpPr>
          <p:cNvPr id="669"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Battelle Rosen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478E626-C25E-4B7C-8FC6-7B61DF144671}" type="slidenum">
              <a:rPr lang="en-US" sz="1200" b="0" u="none" strike="noStrike">
                <a:solidFill>
                  <a:srgbClr val="000000"/>
                </a:solidFill>
                <a:effectLst/>
                <a:uFillTx/>
                <a:latin typeface="Times New Roman"/>
                <a:ea typeface="Arial"/>
              </a:rPr>
              <a:t>10</a:t>
            </a:fld>
            <a:endParaRPr lang="en-US" sz="1200" b="0" u="none" strike="noStrike">
              <a:solidFill>
                <a:srgbClr val="000000"/>
              </a:solidFill>
              <a:effectLst/>
              <a:uFillTx/>
              <a:latin typeface="Calibri"/>
            </a:endParaRPr>
          </a:p>
        </p:txBody>
      </p:sp>
      <p:sp>
        <p:nvSpPr>
          <p:cNvPr id="671" name="PlaceHolder 1"/>
          <p:cNvSpPr>
            <a:spLocks noGrp="1" noRot="1" noChangeAspect="1"/>
          </p:cNvSpPr>
          <p:nvPr>
            <p:ph type="sldImg"/>
          </p:nvPr>
        </p:nvSpPr>
        <p:spPr>
          <a:xfrm>
            <a:off x="1143000" y="685800"/>
            <a:ext cx="4572000" cy="3429000"/>
          </a:xfrm>
          <a:prstGeom prst="rect">
            <a:avLst/>
          </a:prstGeom>
          <a:ln w="0">
            <a:noFill/>
          </a:ln>
        </p:spPr>
      </p:sp>
      <p:sp>
        <p:nvSpPr>
          <p:cNvPr id="672"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Battelle Rosen example, expanded   BUT see the next slide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1B3625A-DA05-4B7F-AA9B-0B2E0D44BE2C}" type="slidenum">
              <a:rPr lang="en-US" sz="1200" b="0" u="none" strike="noStrike">
                <a:solidFill>
                  <a:srgbClr val="000000"/>
                </a:solidFill>
                <a:effectLst/>
                <a:uFillTx/>
                <a:latin typeface="Times New Roman"/>
                <a:ea typeface="Arial"/>
              </a:rPr>
              <a:t>11</a:t>
            </a:fld>
            <a:endParaRPr lang="en-US" sz="1200" b="0" u="none" strike="noStrike">
              <a:solidFill>
                <a:srgbClr val="000000"/>
              </a:solidFill>
              <a:effectLst/>
              <a:uFillTx/>
              <a:latin typeface="Calibri"/>
            </a:endParaRPr>
          </a:p>
        </p:txBody>
      </p:sp>
      <p:sp>
        <p:nvSpPr>
          <p:cNvPr id="674" name="PlaceHolder 1"/>
          <p:cNvSpPr>
            <a:spLocks noGrp="1" noRot="1" noChangeAspect="1"/>
          </p:cNvSpPr>
          <p:nvPr>
            <p:ph type="sldImg"/>
          </p:nvPr>
        </p:nvSpPr>
        <p:spPr>
          <a:xfrm>
            <a:off x="1143000" y="685800"/>
            <a:ext cx="4572000" cy="3429000"/>
          </a:xfrm>
          <a:prstGeom prst="rect">
            <a:avLst/>
          </a:prstGeom>
          <a:ln w="0">
            <a:noFill/>
          </a:ln>
        </p:spPr>
      </p:sp>
      <p:sp>
        <p:nvSpPr>
          <p:cNvPr id="675"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Stating the obvious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9AC5C4F-369D-4FBF-B740-E6045ACDC5B0}" type="slidenum">
              <a:rPr lang="en-US" sz="1200" b="0" u="none" strike="noStrike">
                <a:solidFill>
                  <a:srgbClr val="000000"/>
                </a:solidFill>
                <a:effectLst/>
                <a:uFillTx/>
                <a:latin typeface="Times New Roman"/>
                <a:ea typeface="Arial"/>
              </a:rPr>
              <a:t>12</a:t>
            </a:fld>
            <a:endParaRPr lang="en-US" sz="1200" b="0" u="none" strike="noStrike">
              <a:solidFill>
                <a:srgbClr val="000000"/>
              </a:solidFill>
              <a:effectLst/>
              <a:uFillTx/>
              <a:latin typeface="Calibri"/>
            </a:endParaRPr>
          </a:p>
        </p:txBody>
      </p:sp>
      <p:sp>
        <p:nvSpPr>
          <p:cNvPr id="677" name="PlaceHolder 1"/>
          <p:cNvSpPr>
            <a:spLocks noGrp="1" noRot="1" noChangeAspect="1"/>
          </p:cNvSpPr>
          <p:nvPr>
            <p:ph type="sldImg"/>
          </p:nvPr>
        </p:nvSpPr>
        <p:spPr>
          <a:xfrm>
            <a:off x="1143000" y="685800"/>
            <a:ext cx="4572000" cy="3429000"/>
          </a:xfrm>
          <a:prstGeom prst="rect">
            <a:avLst/>
          </a:prstGeom>
          <a:ln w="0">
            <a:noFill/>
          </a:ln>
        </p:spPr>
      </p:sp>
      <p:sp>
        <p:nvSpPr>
          <p:cNvPr id="678"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And giving a sense of direction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A46E49C-67EF-4A64-968F-2AE8FA8D9750}" type="slidenum">
              <a:rPr lang="en-US" sz="1200" b="0" u="none" strike="noStrike">
                <a:solidFill>
                  <a:srgbClr val="000000"/>
                </a:solidFill>
                <a:effectLst/>
                <a:uFillTx/>
                <a:latin typeface="Times New Roman"/>
                <a:ea typeface="Arial"/>
              </a:rPr>
              <a:t>13</a:t>
            </a:fld>
            <a:endParaRPr lang="en-US" sz="1200" b="0" u="none" strike="noStrike">
              <a:solidFill>
                <a:srgbClr val="000000"/>
              </a:solidFill>
              <a:effectLst/>
              <a:uFillTx/>
              <a:latin typeface="Calibri"/>
            </a:endParaRPr>
          </a:p>
        </p:txBody>
      </p:sp>
      <p:sp>
        <p:nvSpPr>
          <p:cNvPr id="680" name="PlaceHolder 1"/>
          <p:cNvSpPr>
            <a:spLocks noGrp="1" noRot="1" noChangeAspect="1"/>
          </p:cNvSpPr>
          <p:nvPr>
            <p:ph type="sldImg"/>
          </p:nvPr>
        </p:nvSpPr>
        <p:spPr>
          <a:xfrm>
            <a:off x="1143000" y="685800"/>
            <a:ext cx="4572000" cy="3429000"/>
          </a:xfrm>
          <a:prstGeom prst="rect">
            <a:avLst/>
          </a:prstGeom>
          <a:ln w="0">
            <a:noFill/>
          </a:ln>
        </p:spPr>
      </p:sp>
      <p:sp>
        <p:nvSpPr>
          <p:cNvPr id="681"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Why measure if no one will really know what the measurement means??  Make the information usable to the people in the organization.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C947F7D-0E3B-42F9-86DD-D7DE4963C540}" type="slidenum">
              <a:rPr lang="en-US" sz="1200" b="0" u="none" strike="noStrike">
                <a:solidFill>
                  <a:srgbClr val="000000"/>
                </a:solidFill>
                <a:effectLst/>
                <a:uFillTx/>
                <a:latin typeface="Times New Roman"/>
                <a:ea typeface="Arial"/>
              </a:rPr>
              <a:t>14</a:t>
            </a:fld>
            <a:endParaRPr lang="en-US" sz="1200" b="0" u="none" strike="noStrike">
              <a:solidFill>
                <a:srgbClr val="000000"/>
              </a:solidFill>
              <a:effectLst/>
              <a:uFillTx/>
              <a:latin typeface="Calibri"/>
            </a:endParaRPr>
          </a:p>
        </p:txBody>
      </p:sp>
      <p:sp>
        <p:nvSpPr>
          <p:cNvPr id="683" name="PlaceHolder 1"/>
          <p:cNvSpPr>
            <a:spLocks noGrp="1" noRot="1" noChangeAspect="1"/>
          </p:cNvSpPr>
          <p:nvPr>
            <p:ph type="sldImg"/>
          </p:nvPr>
        </p:nvSpPr>
        <p:spPr>
          <a:xfrm>
            <a:off x="1143000" y="685800"/>
            <a:ext cx="4572000" cy="3429000"/>
          </a:xfrm>
          <a:prstGeom prst="rect">
            <a:avLst/>
          </a:prstGeom>
          <a:ln w="0">
            <a:noFill/>
          </a:ln>
        </p:spPr>
      </p:sp>
      <p:sp>
        <p:nvSpPr>
          <p:cNvPr id="684"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 world is an increasingly competitive place.  Products are evaluated quickly and ruthlessly, as are the organizations that produce them.</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Thus, product and process improvement becomes critical.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5"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EAAD51F-908B-425D-93CB-954F507B5717}" type="slidenum">
              <a:rPr lang="en-US" sz="1200" b="0" u="none" strike="noStrike">
                <a:solidFill>
                  <a:srgbClr val="000000"/>
                </a:solidFill>
                <a:effectLst/>
                <a:uFillTx/>
                <a:latin typeface="Times New Roman"/>
                <a:ea typeface="Arial"/>
              </a:rPr>
              <a:t>15</a:t>
            </a:fld>
            <a:endParaRPr lang="en-US" sz="1200" b="0" u="none" strike="noStrike">
              <a:solidFill>
                <a:srgbClr val="000000"/>
              </a:solidFill>
              <a:effectLst/>
              <a:uFillTx/>
              <a:latin typeface="Calibri"/>
            </a:endParaRPr>
          </a:p>
        </p:txBody>
      </p:sp>
      <p:sp>
        <p:nvSpPr>
          <p:cNvPr id="686" name="PlaceHolder 1"/>
          <p:cNvSpPr>
            <a:spLocks noGrp="1" noRot="1" noChangeAspect="1"/>
          </p:cNvSpPr>
          <p:nvPr>
            <p:ph type="sldImg"/>
          </p:nvPr>
        </p:nvSpPr>
        <p:spPr>
          <a:xfrm>
            <a:off x="1143000" y="685800"/>
            <a:ext cx="4572000" cy="3429000"/>
          </a:xfrm>
          <a:prstGeom prst="rect">
            <a:avLst/>
          </a:prstGeom>
          <a:ln w="0">
            <a:noFill/>
          </a:ln>
        </p:spPr>
      </p:sp>
      <p:sp>
        <p:nvSpPr>
          <p:cNvPr id="687"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There are different levels of measuring.</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At the most basic level, we measure.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At the next level, we set up more sophisticated measurements, such as defects/1000 units produced in software and manufacturing or $ of  revenue/employee.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At a higher level yet, we look for indicators to measure whether we are profitable and how our profitability is increasing or decreasing over time (trends).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3451303-D5CB-46C1-9605-1FFEB96BBE7A}" type="slidenum">
              <a:rPr lang="en-US" sz="1200" b="0" u="none" strike="noStrike">
                <a:solidFill>
                  <a:srgbClr val="000000"/>
                </a:solidFill>
                <a:effectLst/>
                <a:uFillTx/>
                <a:latin typeface="Times New Roman"/>
                <a:ea typeface="Arial"/>
              </a:rPr>
              <a:t>16</a:t>
            </a:fld>
            <a:endParaRPr lang="en-US" sz="1200" b="0" u="none" strike="noStrike">
              <a:solidFill>
                <a:srgbClr val="000000"/>
              </a:solidFill>
              <a:effectLst/>
              <a:uFillTx/>
              <a:latin typeface="Calibri"/>
            </a:endParaRPr>
          </a:p>
        </p:txBody>
      </p:sp>
      <p:sp>
        <p:nvSpPr>
          <p:cNvPr id="689" name="PlaceHolder 1"/>
          <p:cNvSpPr>
            <a:spLocks noGrp="1" noRot="1" noChangeAspect="1"/>
          </p:cNvSpPr>
          <p:nvPr>
            <p:ph type="sldImg"/>
          </p:nvPr>
        </p:nvSpPr>
        <p:spPr>
          <a:xfrm>
            <a:off x="1143000" y="685800"/>
            <a:ext cx="4572000" cy="3429000"/>
          </a:xfrm>
          <a:prstGeom prst="rect">
            <a:avLst/>
          </a:prstGeom>
          <a:ln w="0">
            <a:noFill/>
          </a:ln>
        </p:spPr>
      </p:sp>
      <p:sp>
        <p:nvSpPr>
          <p:cNvPr id="690"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Basic measurement is the foundation of all PM improvement efforts.  Attempting improvement without measurement is blind.</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BASE UNITS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Measurements can also qualitative or quantitative.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50936A6-5CE7-4E84-BD22-BFBAC288F4AA}" type="slidenum">
              <a:rPr lang="en-US" sz="1200" b="0" u="none" strike="noStrike">
                <a:solidFill>
                  <a:srgbClr val="000000"/>
                </a:solidFill>
                <a:effectLst/>
                <a:uFillTx/>
                <a:latin typeface="Times New Roman"/>
                <a:ea typeface="Arial"/>
              </a:rPr>
              <a:t>17</a:t>
            </a:fld>
            <a:endParaRPr lang="en-US" sz="1200" b="0" u="none" strike="noStrike">
              <a:solidFill>
                <a:srgbClr val="000000"/>
              </a:solidFill>
              <a:effectLst/>
              <a:uFillTx/>
              <a:latin typeface="Calibri"/>
            </a:endParaRPr>
          </a:p>
        </p:txBody>
      </p:sp>
      <p:sp>
        <p:nvSpPr>
          <p:cNvPr id="692" name="PlaceHolder 1"/>
          <p:cNvSpPr>
            <a:spLocks noGrp="1" noRot="1" noChangeAspect="1"/>
          </p:cNvSpPr>
          <p:nvPr>
            <p:ph type="sldImg"/>
          </p:nvPr>
        </p:nvSpPr>
        <p:spPr>
          <a:xfrm>
            <a:off x="1143000" y="685800"/>
            <a:ext cx="4572000" cy="3429000"/>
          </a:xfrm>
          <a:prstGeom prst="rect">
            <a:avLst/>
          </a:prstGeom>
          <a:ln w="0">
            <a:noFill/>
          </a:ln>
        </p:spPr>
      </p:sp>
      <p:sp>
        <p:nvSpPr>
          <p:cNvPr id="693"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Some PM basics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F6A5B1-3414-4ADB-966F-A5217B295E04}" type="slidenum">
              <a:rPr lang="en-US" sz="1200" b="0" u="none" strike="noStrike">
                <a:solidFill>
                  <a:srgbClr val="000000"/>
                </a:solidFill>
                <a:effectLst/>
                <a:uFillTx/>
                <a:latin typeface="Times New Roman"/>
                <a:ea typeface="Arial"/>
              </a:rPr>
              <a:t>18</a:t>
            </a:fld>
            <a:endParaRPr lang="en-US" sz="1200" b="0" u="none" strike="noStrike">
              <a:solidFill>
                <a:srgbClr val="000000"/>
              </a:solidFill>
              <a:effectLst/>
              <a:uFillTx/>
              <a:latin typeface="Calibri"/>
            </a:endParaRPr>
          </a:p>
        </p:txBody>
      </p:sp>
      <p:sp>
        <p:nvSpPr>
          <p:cNvPr id="695" name="PlaceHolder 1"/>
          <p:cNvSpPr>
            <a:spLocks noGrp="1" noRot="1" noChangeAspect="1"/>
          </p:cNvSpPr>
          <p:nvPr>
            <p:ph type="sldImg"/>
          </p:nvPr>
        </p:nvSpPr>
        <p:spPr>
          <a:xfrm>
            <a:off x="1143000" y="685800"/>
            <a:ext cx="4572000" cy="3429000"/>
          </a:xfrm>
          <a:prstGeom prst="rect">
            <a:avLst/>
          </a:prstGeom>
          <a:ln w="0">
            <a:noFill/>
          </a:ln>
        </p:spPr>
      </p:sp>
      <p:sp>
        <p:nvSpPr>
          <p:cNvPr id="696"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INFORMATION</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Metrics are </a:t>
            </a:r>
            <a:r>
              <a:rPr lang="en-US" sz="1200" b="0" u="sng" strike="noStrike">
                <a:solidFill>
                  <a:srgbClr val="000000"/>
                </a:solidFill>
                <a:effectLst/>
                <a:uFillTx/>
                <a:latin typeface="Calibri"/>
              </a:rPr>
              <a:t>derived</a:t>
            </a:r>
            <a:r>
              <a:rPr lang="en-US" sz="1200" b="0" u="none" strike="noStrike">
                <a:solidFill>
                  <a:srgbClr val="000000"/>
                </a:solidFill>
                <a:effectLst/>
                <a:uFillTx/>
                <a:latin typeface="Calibri"/>
              </a:rPr>
              <a:t> from basic measurements: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1) Measurement: how many widgets did we produce?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2) Measurement: how long did it take to produce those widgets?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3) Measurement: how many employees worked to produce the widgets?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4) Metric: how many widgets did we produce per unit of time, or per employee?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5) Measurement: using similar (basic) data, how many defects did our widgets have?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6) Metric: how many defects did we have per 1000 widgets?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7) Metric: how many defects do we have per unit of time?</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8) Indicator: are the number of defects increasing, decreasing, or staying the same over time (what is the defect trend)?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5AA7E24-14E3-4E48-917D-6F32B89EEE4C}" type="slidenum">
              <a:rPr lang="en-US" sz="1200" b="0" u="none" strike="noStrike">
                <a:solidFill>
                  <a:srgbClr val="000000"/>
                </a:solidFill>
                <a:effectLst/>
                <a:uFillTx/>
                <a:latin typeface="Times New Roman"/>
                <a:ea typeface="Arial"/>
              </a:rPr>
              <a:t>19</a:t>
            </a:fld>
            <a:endParaRPr lang="en-US" sz="1200" b="0" u="none" strike="noStrike">
              <a:solidFill>
                <a:srgbClr val="000000"/>
              </a:solidFill>
              <a:effectLst/>
              <a:uFillTx/>
              <a:latin typeface="Calibri"/>
            </a:endParaRPr>
          </a:p>
        </p:txBody>
      </p:sp>
      <p:sp>
        <p:nvSpPr>
          <p:cNvPr id="698" name="PlaceHolder 1"/>
          <p:cNvSpPr>
            <a:spLocks noGrp="1" noRot="1" noChangeAspect="1"/>
          </p:cNvSpPr>
          <p:nvPr>
            <p:ph type="sldImg"/>
          </p:nvPr>
        </p:nvSpPr>
        <p:spPr>
          <a:xfrm>
            <a:off x="1143000" y="685800"/>
            <a:ext cx="4572000" cy="3429000"/>
          </a:xfrm>
          <a:prstGeom prst="rect">
            <a:avLst/>
          </a:prstGeom>
          <a:ln w="0">
            <a:noFill/>
          </a:ln>
        </p:spPr>
      </p:sp>
      <p:sp>
        <p:nvSpPr>
          <p:cNvPr id="699"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8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0" u="none" strike="noStrike">
                <a:solidFill>
                  <a:srgbClr val="000000"/>
                </a:solidFill>
                <a:effectLst/>
                <a:uFillTx/>
                <a:latin typeface="Calibri"/>
              </a:rPr>
              <a:t>More examples, derived from our original basic measurements</a:t>
            </a:r>
          </a:p>
          <a:p>
            <a:pPr indent="0">
              <a:lnSpc>
                <a:spcPct val="80000"/>
              </a:lnSpc>
              <a:spcBef>
                <a:spcPts val="30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u="none" strike="noStrike">
                <a:solidFill>
                  <a:srgbClr val="000000"/>
                </a:solidFill>
                <a:effectLst/>
                <a:uFillTx/>
                <a:latin typeface="Calibri"/>
              </a:rPr>
              <a:t>Project Management    </a:t>
            </a:r>
            <a:endParaRPr lang="en-US" sz="800" b="0" u="none" strike="noStrike">
              <a:solidFill>
                <a:srgbClr val="000000"/>
              </a:solidFill>
              <a:effectLst/>
              <a:uFillTx/>
              <a:latin typeface="Calibri"/>
            </a:endParaRPr>
          </a:p>
          <a:p>
            <a:pPr indent="0">
              <a:lnSpc>
                <a:spcPct val="80000"/>
              </a:lnSpc>
              <a:spcBef>
                <a:spcPts val="30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0" u="none" strike="noStrike">
                <a:solidFill>
                  <a:srgbClr val="000000"/>
                </a:solidFill>
                <a:effectLst/>
                <a:uFillTx/>
                <a:latin typeface="Calibri"/>
              </a:rPr>
              <a:t>Project Time</a:t>
            </a:r>
            <a:br>
              <a:rPr sz="800"/>
            </a:br>
            <a:r>
              <a:rPr lang="en-US" sz="800" b="0" u="none" strike="noStrike">
                <a:solidFill>
                  <a:srgbClr val="000000"/>
                </a:solidFill>
                <a:effectLst/>
                <a:uFillTx/>
                <a:latin typeface="Calibri"/>
              </a:rPr>
              <a:t>Project Cost</a:t>
            </a:r>
            <a:br>
              <a:rPr sz="800"/>
            </a:br>
            <a:r>
              <a:rPr lang="en-US" sz="800" b="0" u="none" strike="noStrike">
                <a:solidFill>
                  <a:srgbClr val="000000"/>
                </a:solidFill>
                <a:effectLst/>
                <a:uFillTx/>
                <a:latin typeface="Calibri"/>
              </a:rPr>
              <a:t>Project accuracy (specifications met)</a:t>
            </a:r>
            <a:br>
              <a:rPr sz="800"/>
            </a:br>
            <a:r>
              <a:rPr lang="en-US" sz="800" b="0" u="none" strike="noStrike">
                <a:solidFill>
                  <a:srgbClr val="000000"/>
                </a:solidFill>
                <a:effectLst/>
                <a:uFillTx/>
                <a:latin typeface="Calibri"/>
              </a:rPr>
              <a:t>Change requests</a:t>
            </a:r>
            <a:br>
              <a:rPr sz="800"/>
            </a:br>
            <a:r>
              <a:rPr lang="en-US" sz="800" b="0" u="none" strike="noStrike">
                <a:solidFill>
                  <a:srgbClr val="000000"/>
                </a:solidFill>
                <a:effectLst/>
                <a:uFillTx/>
                <a:latin typeface="Calibri"/>
              </a:rPr>
              <a:t>Quality</a:t>
            </a:r>
            <a:br>
              <a:rPr sz="800"/>
            </a:br>
            <a:r>
              <a:rPr lang="en-US" sz="800" b="0" u="none" strike="noStrike">
                <a:solidFill>
                  <a:srgbClr val="000000"/>
                </a:solidFill>
                <a:effectLst/>
                <a:uFillTx/>
                <a:latin typeface="Calibri"/>
              </a:rPr>
              <a:t>Safety (if applicable)</a:t>
            </a:r>
          </a:p>
          <a:p>
            <a:pPr indent="0">
              <a:lnSpc>
                <a:spcPct val="80000"/>
              </a:lnSpc>
              <a:spcBef>
                <a:spcPts val="30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u="none" strike="noStrike">
                <a:solidFill>
                  <a:srgbClr val="000000"/>
                </a:solidFill>
                <a:effectLst/>
                <a:uFillTx/>
                <a:latin typeface="Calibri"/>
              </a:rPr>
              <a:t>Project Success</a:t>
            </a:r>
            <a:endParaRPr lang="en-US" sz="800" b="0" u="none" strike="noStrike">
              <a:solidFill>
                <a:srgbClr val="000000"/>
              </a:solidFill>
              <a:effectLst/>
              <a:uFillTx/>
              <a:latin typeface="Calibri"/>
            </a:endParaRPr>
          </a:p>
          <a:p>
            <a:pPr indent="0">
              <a:lnSpc>
                <a:spcPct val="80000"/>
              </a:lnSpc>
              <a:spcBef>
                <a:spcPts val="30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0" u="none" strike="noStrike">
                <a:solidFill>
                  <a:srgbClr val="000000"/>
                </a:solidFill>
                <a:effectLst/>
                <a:uFillTx/>
                <a:latin typeface="Calibri"/>
              </a:rPr>
              <a:t>Benefit(s) to the organization</a:t>
            </a:r>
            <a:br>
              <a:rPr sz="800"/>
            </a:br>
            <a:r>
              <a:rPr lang="en-US" sz="800" b="0" u="none" strike="noStrike">
                <a:solidFill>
                  <a:srgbClr val="000000"/>
                </a:solidFill>
                <a:effectLst/>
                <a:uFillTx/>
                <a:latin typeface="Calibri"/>
              </a:rPr>
              <a:t>Stakeholder satisfaction</a:t>
            </a:r>
            <a:br>
              <a:rPr sz="800"/>
            </a:br>
            <a:r>
              <a:rPr lang="en-US" sz="800" b="0" u="none" strike="noStrike">
                <a:solidFill>
                  <a:srgbClr val="000000"/>
                </a:solidFill>
                <a:effectLst/>
                <a:uFillTx/>
                <a:latin typeface="Calibri"/>
              </a:rPr>
              <a:t>Users satisfaction</a:t>
            </a:r>
            <a:br>
              <a:rPr sz="800"/>
            </a:br>
            <a:r>
              <a:rPr lang="en-US" sz="800" b="0" u="none" strike="noStrike">
                <a:solidFill>
                  <a:srgbClr val="000000"/>
                </a:solidFill>
                <a:effectLst/>
                <a:uFillTx/>
                <a:latin typeface="Calibri"/>
              </a:rPr>
              <a:t>Number of issues recorded since implementation</a:t>
            </a:r>
            <a:br>
              <a:rPr sz="800"/>
            </a:br>
            <a:r>
              <a:rPr lang="en-US" sz="800" b="0" u="none" strike="noStrike">
                <a:solidFill>
                  <a:srgbClr val="000000"/>
                </a:solidFill>
                <a:effectLst/>
                <a:uFillTx/>
                <a:latin typeface="Calibri"/>
              </a:rPr>
              <a:t>Ease of use/quantity of use</a:t>
            </a:r>
            <a:br>
              <a:rPr sz="800"/>
            </a:br>
            <a:r>
              <a:rPr lang="en-US" sz="800" b="0" u="none" strike="noStrike">
                <a:solidFill>
                  <a:srgbClr val="000000"/>
                </a:solidFill>
                <a:effectLst/>
                <a:uFillTx/>
                <a:latin typeface="Calibri"/>
              </a:rPr>
              <a:t>Happiness/willingness of end users</a:t>
            </a:r>
            <a:br>
              <a:rPr sz="800"/>
            </a:br>
            <a:r>
              <a:rPr lang="en-US" sz="800" b="0" u="none" strike="noStrike">
                <a:solidFill>
                  <a:srgbClr val="000000"/>
                </a:solidFill>
                <a:effectLst/>
                <a:uFillTx/>
                <a:latin typeface="Calibri"/>
              </a:rPr>
              <a:t>Solved problem(s) project was intended to solve</a:t>
            </a:r>
            <a:br>
              <a:rPr sz="800"/>
            </a:br>
            <a:r>
              <a:rPr lang="en-US" sz="800" b="0" u="none" strike="noStrike">
                <a:solidFill>
                  <a:srgbClr val="000000"/>
                </a:solidFill>
                <a:effectLst/>
                <a:uFillTx/>
                <a:latin typeface="Calibri"/>
              </a:rPr>
              <a:t>Un-intentional improvement/complication to processes/procedures</a:t>
            </a:r>
          </a:p>
          <a:p>
            <a:pPr indent="0">
              <a:lnSpc>
                <a:spcPct val="80000"/>
              </a:lnSpc>
              <a:spcBef>
                <a:spcPts val="30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1" u="none" strike="noStrike">
                <a:solidFill>
                  <a:srgbClr val="000000"/>
                </a:solidFill>
                <a:effectLst/>
                <a:uFillTx/>
                <a:latin typeface="Calibri"/>
              </a:rPr>
              <a:t>Business Success</a:t>
            </a:r>
            <a:endParaRPr lang="en-US" sz="800" b="0" u="none" strike="noStrike">
              <a:solidFill>
                <a:srgbClr val="000000"/>
              </a:solidFill>
              <a:effectLst/>
              <a:uFillTx/>
              <a:latin typeface="Calibri"/>
            </a:endParaRPr>
          </a:p>
          <a:p>
            <a:pPr indent="0">
              <a:lnSpc>
                <a:spcPct val="80000"/>
              </a:lnSpc>
              <a:spcBef>
                <a:spcPts val="30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0" u="none" strike="noStrike">
                <a:solidFill>
                  <a:srgbClr val="000000"/>
                </a:solidFill>
                <a:effectLst/>
                <a:uFillTx/>
                <a:latin typeface="Calibri"/>
              </a:rPr>
              <a:t>Cost savings/cost reductions</a:t>
            </a:r>
            <a:br>
              <a:rPr sz="800"/>
            </a:br>
            <a:r>
              <a:rPr lang="en-US" sz="800" b="0" u="none" strike="noStrike">
                <a:solidFill>
                  <a:srgbClr val="000000"/>
                </a:solidFill>
                <a:effectLst/>
                <a:uFillTx/>
                <a:latin typeface="Calibri"/>
              </a:rPr>
              <a:t>ROI (Return on Investment)</a:t>
            </a:r>
            <a:br>
              <a:rPr sz="800"/>
            </a:br>
            <a:r>
              <a:rPr lang="en-US" sz="800" b="0" u="none" strike="noStrike">
                <a:solidFill>
                  <a:srgbClr val="000000"/>
                </a:solidFill>
                <a:effectLst/>
                <a:uFillTx/>
                <a:latin typeface="Calibri"/>
              </a:rPr>
              <a:t>Return on expectations</a:t>
            </a:r>
            <a:br>
              <a:rPr sz="800"/>
            </a:br>
            <a:r>
              <a:rPr lang="en-US" sz="800" b="0" u="none" strike="noStrike">
                <a:solidFill>
                  <a:srgbClr val="000000"/>
                </a:solidFill>
                <a:effectLst/>
                <a:uFillTx/>
                <a:latin typeface="Calibri"/>
              </a:rPr>
              <a:t>Competitive advantage</a:t>
            </a:r>
            <a:br>
              <a:rPr sz="800"/>
            </a:br>
            <a:r>
              <a:rPr lang="en-US" sz="800" b="0" u="none" strike="noStrike">
                <a:solidFill>
                  <a:srgbClr val="000000"/>
                </a:solidFill>
                <a:effectLst/>
                <a:uFillTx/>
                <a:latin typeface="Calibri"/>
              </a:rPr>
              <a:t>Improved operating efficiencies</a:t>
            </a:r>
            <a:br>
              <a:rPr sz="800"/>
            </a:br>
            <a:r>
              <a:rPr lang="en-US" sz="800" b="0" u="none" strike="noStrike">
                <a:solidFill>
                  <a:srgbClr val="000000"/>
                </a:solidFill>
                <a:effectLst/>
                <a:uFillTx/>
                <a:latin typeface="Calibri"/>
              </a:rPr>
              <a:t>Opportunities in the future</a:t>
            </a:r>
            <a:br>
              <a:rPr sz="800"/>
            </a:br>
            <a:r>
              <a:rPr lang="en-US" sz="800" b="0" u="none" strike="noStrike">
                <a:solidFill>
                  <a:srgbClr val="000000"/>
                </a:solidFill>
                <a:effectLst/>
                <a:uFillTx/>
                <a:latin typeface="Calibri"/>
              </a:rPr>
              <a:t>Expanding or improving core competency</a:t>
            </a:r>
            <a:br>
              <a:rPr sz="800"/>
            </a:br>
            <a:r>
              <a:rPr lang="en-US" sz="800" b="0" u="none" strike="noStrike">
                <a:solidFill>
                  <a:srgbClr val="000000"/>
                </a:solidFill>
                <a:effectLst/>
                <a:uFillTx/>
                <a:latin typeface="Calibri"/>
              </a:rPr>
              <a:t>Enhance productivity</a:t>
            </a:r>
            <a:br>
              <a:rPr sz="800"/>
            </a:br>
            <a:r>
              <a:rPr lang="en-US" sz="800" b="0" u="none" strike="noStrike">
                <a:solidFill>
                  <a:srgbClr val="000000"/>
                </a:solidFill>
                <a:effectLst/>
                <a:uFillTx/>
                <a:latin typeface="Calibri"/>
              </a:rPr>
              <a:t>Reducing paperwork</a:t>
            </a:r>
            <a:br>
              <a:rPr sz="800"/>
            </a:br>
            <a:r>
              <a:rPr lang="en-US" sz="800" b="0" u="none" strike="noStrike">
                <a:solidFill>
                  <a:srgbClr val="000000"/>
                </a:solidFill>
                <a:effectLst/>
                <a:uFillTx/>
                <a:latin typeface="Calibri"/>
              </a:rPr>
              <a:t>Reducing manual processes</a:t>
            </a:r>
            <a:br>
              <a:rPr sz="800"/>
            </a:br>
            <a:r>
              <a:rPr lang="en-US" sz="800" b="0" u="none" strike="noStrike">
                <a:solidFill>
                  <a:srgbClr val="000000"/>
                </a:solidFill>
                <a:effectLst/>
                <a:uFillTx/>
                <a:latin typeface="Calibri"/>
              </a:rPr>
              <a:t>Real time processing/real time reports</a:t>
            </a:r>
            <a:br>
              <a:rPr sz="800"/>
            </a:br>
            <a:r>
              <a:rPr lang="en-US" sz="800" b="0" u="none" strike="noStrike">
                <a:solidFill>
                  <a:srgbClr val="000000"/>
                </a:solidFill>
                <a:effectLst/>
                <a:uFillTx/>
                <a:latin typeface="Calibri"/>
              </a:rPr>
              <a:t>Increased accuracy / quality improvements</a:t>
            </a:r>
            <a:br>
              <a:rPr sz="800"/>
            </a:br>
            <a:r>
              <a:rPr lang="en-US" sz="800" b="0" u="none" strike="noStrike">
                <a:solidFill>
                  <a:srgbClr val="000000"/>
                </a:solidFill>
                <a:effectLst/>
                <a:uFillTx/>
                <a:latin typeface="Calibri"/>
              </a:rPr>
              <a:t>Customer service improvements</a:t>
            </a:r>
            <a:br>
              <a:rPr sz="800"/>
            </a:br>
            <a:r>
              <a:rPr lang="en-US" sz="800" b="0" u="none" strike="noStrike">
                <a:solidFill>
                  <a:srgbClr val="000000"/>
                </a:solidFill>
                <a:effectLst/>
                <a:uFillTx/>
                <a:latin typeface="Calibri"/>
              </a:rPr>
              <a:t>Resource management improvements</a:t>
            </a:r>
            <a:br>
              <a:rPr sz="800"/>
            </a:br>
            <a:r>
              <a:rPr lang="en-US" sz="800" b="0" u="none" strike="noStrike">
                <a:solidFill>
                  <a:srgbClr val="000000"/>
                </a:solidFill>
                <a:effectLst/>
                <a:uFillTx/>
                <a:latin typeface="Calibri"/>
              </a:rPr>
              <a:t>Support business growth</a:t>
            </a:r>
            <a:br>
              <a:rPr sz="800"/>
            </a:br>
            <a:r>
              <a:rPr lang="en-US" sz="800" b="0" u="none" strike="noStrike">
                <a:solidFill>
                  <a:srgbClr val="000000"/>
                </a:solidFill>
                <a:effectLst/>
                <a:uFillTx/>
                <a:latin typeface="Calibri"/>
              </a:rPr>
              <a:t>Building external linkages</a:t>
            </a:r>
            <a:br>
              <a:rPr sz="800"/>
            </a:br>
            <a:r>
              <a:rPr lang="en-US" sz="800" b="0" u="none" strike="noStrike">
                <a:solidFill>
                  <a:srgbClr val="000000"/>
                </a:solidFill>
                <a:effectLst/>
                <a:uFillTx/>
                <a:latin typeface="Calibri"/>
              </a:rPr>
              <a:t>Increased flexibility</a:t>
            </a:r>
            <a:br>
              <a:rPr sz="800"/>
            </a:br>
            <a:r>
              <a:rPr lang="en-US" sz="800" b="0" u="none" strike="noStrike">
                <a:solidFill>
                  <a:srgbClr val="000000"/>
                </a:solidFill>
                <a:effectLst/>
                <a:uFillTx/>
                <a:latin typeface="Calibri"/>
              </a:rPr>
              <a:t>Empowerment</a:t>
            </a:r>
          </a:p>
          <a:p>
            <a:pPr indent="0">
              <a:lnSpc>
                <a:spcPct val="80000"/>
              </a:lnSpc>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800" b="0" u="none" strike="noStrike">
              <a:solidFill>
                <a:srgbClr val="000000"/>
              </a:solidFill>
              <a:effectLst/>
              <a:uFillTx/>
              <a:latin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BAEE1F6-EA7E-452C-9FB0-731F225905B8}" type="slidenum">
              <a:rPr lang="en-US" sz="1200" b="0" u="none" strike="noStrike">
                <a:solidFill>
                  <a:srgbClr val="000000"/>
                </a:solidFill>
                <a:effectLst/>
                <a:uFillTx/>
                <a:latin typeface="Times New Roman"/>
                <a:ea typeface="Arial"/>
              </a:rPr>
              <a:t>20</a:t>
            </a:fld>
            <a:endParaRPr lang="en-US" sz="1200" b="0" u="none" strike="noStrike">
              <a:solidFill>
                <a:srgbClr val="000000"/>
              </a:solidFill>
              <a:effectLst/>
              <a:uFillTx/>
              <a:latin typeface="Calibri"/>
            </a:endParaRPr>
          </a:p>
        </p:txBody>
      </p:sp>
      <p:sp>
        <p:nvSpPr>
          <p:cNvPr id="701" name="PlaceHolder 1"/>
          <p:cNvSpPr>
            <a:spLocks noGrp="1" noRot="1" noChangeAspect="1"/>
          </p:cNvSpPr>
          <p:nvPr>
            <p:ph type="sldImg"/>
          </p:nvPr>
        </p:nvSpPr>
        <p:spPr>
          <a:xfrm>
            <a:off x="1143000" y="685800"/>
            <a:ext cx="4572000" cy="3429000"/>
          </a:xfrm>
          <a:prstGeom prst="rect">
            <a:avLst/>
          </a:prstGeom>
          <a:ln w="0">
            <a:noFill/>
          </a:ln>
        </p:spPr>
      </p:sp>
      <p:sp>
        <p:nvSpPr>
          <p:cNvPr id="702"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If there is no way to measure usability or goodness, we can still evaluate the product or service using such qualities as goodness or usefulness</a:t>
            </a: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Rank ordering a set of items puts them in order by forcing a comparison between the first item (service, etc.) and the one immediately after it.  This process continues until the first item has been compared to all the other items.  The top ranked item is now #1.  Then the second item is compared to the remaining items, and the top ranked item out of that set becomes #2.  The process is continued until all items have been compared to each other one at a time.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BFE53B2-E5F5-4397-A61B-1FBF779A2509}" type="slidenum">
              <a:rPr lang="en-US" sz="1200" b="0" u="none" strike="noStrike">
                <a:solidFill>
                  <a:srgbClr val="000000"/>
                </a:solidFill>
                <a:effectLst/>
                <a:uFillTx/>
                <a:latin typeface="Times New Roman"/>
                <a:ea typeface="Arial"/>
              </a:rPr>
              <a:t>21</a:t>
            </a:fld>
            <a:endParaRPr lang="en-US" sz="1200" b="0" u="none" strike="noStrike">
              <a:solidFill>
                <a:srgbClr val="000000"/>
              </a:solidFill>
              <a:effectLst/>
              <a:uFillTx/>
              <a:latin typeface="Calibri"/>
            </a:endParaRPr>
          </a:p>
        </p:txBody>
      </p:sp>
      <p:sp>
        <p:nvSpPr>
          <p:cNvPr id="704" name="PlaceHolder 1"/>
          <p:cNvSpPr>
            <a:spLocks noGrp="1" noRot="1" noChangeAspect="1"/>
          </p:cNvSpPr>
          <p:nvPr>
            <p:ph type="sldImg"/>
          </p:nvPr>
        </p:nvSpPr>
        <p:spPr>
          <a:xfrm>
            <a:off x="1143000" y="685800"/>
            <a:ext cx="4572000" cy="3429000"/>
          </a:xfrm>
          <a:prstGeom prst="rect">
            <a:avLst/>
          </a:prstGeom>
          <a:ln w="0">
            <a:noFill/>
          </a:ln>
        </p:spPr>
      </p:sp>
      <p:sp>
        <p:nvSpPr>
          <p:cNvPr id="705"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Now we are potentially at a level where we can see trends, examine how well a process is working, or determine how to improve a product.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 name="PlaceHolder 1"/>
          <p:cNvSpPr>
            <a:spLocks noGrp="1" noRot="1" noChangeAspect="1"/>
          </p:cNvSpPr>
          <p:nvPr>
            <p:ph type="sldImg"/>
          </p:nvPr>
        </p:nvSpPr>
        <p:spPr>
          <a:xfrm>
            <a:off x="1143000" y="685800"/>
            <a:ext cx="4572000" cy="3429000"/>
          </a:xfrm>
          <a:prstGeom prst="rect">
            <a:avLst/>
          </a:prstGeom>
          <a:ln w="0">
            <a:noFill/>
          </a:ln>
        </p:spPr>
      </p:sp>
      <p:sp>
        <p:nvSpPr>
          <p:cNvPr id="707"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FTG= ESTIMATE TO GO</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EAC= ESTIMATE AT COMPLETION</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BAC= BUDGET AT COMPLETION</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FCST= FORECAST OF REMAINING WORK</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ACWP= ACTUAL COST OF WORK PERFORMED</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BCWP= BUDGETED COST OF WORK PERFORMED</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BCWS =  BUDGETED COST OF WORK SCHEDULED</a:t>
            </a:r>
          </a:p>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
        <p:nvSpPr>
          <p:cNvPr id="708" name="Slide Number Placeholder 3"/>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A9D1451-1609-42DC-848F-23177938F956}" type="slidenum">
              <a:rPr lang="en-US" sz="1200" b="0" u="none" strike="noStrike">
                <a:solidFill>
                  <a:srgbClr val="000000"/>
                </a:solidFill>
                <a:effectLst/>
                <a:uFillTx/>
                <a:latin typeface="Times New Roman"/>
                <a:ea typeface="Arial"/>
              </a:rPr>
              <a:t>25</a:t>
            </a:fld>
            <a:endParaRPr lang="en-US" sz="1200" b="0" u="none" strike="noStrike">
              <a:solidFill>
                <a:srgbClr val="000000"/>
              </a:solidFill>
              <a:effectLst/>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 name="PlaceHolder 1"/>
          <p:cNvSpPr>
            <a:spLocks noGrp="1" noRot="1" noChangeAspect="1"/>
          </p:cNvSpPr>
          <p:nvPr>
            <p:ph type="sldImg"/>
          </p:nvPr>
        </p:nvSpPr>
        <p:spPr>
          <a:xfrm>
            <a:off x="1143000" y="685800"/>
            <a:ext cx="4572000" cy="3429000"/>
          </a:xfrm>
          <a:prstGeom prst="rect">
            <a:avLst/>
          </a:prstGeom>
          <a:ln w="0">
            <a:noFill/>
          </a:ln>
        </p:spPr>
      </p:sp>
      <p:sp>
        <p:nvSpPr>
          <p:cNvPr id="710"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
        <p:nvSpPr>
          <p:cNvPr id="711" name="Slide Number Placeholder 3"/>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FD76EE5-58A9-4FE2-96C0-68911B8B1C52}" type="slidenum">
              <a:rPr lang="en-US" sz="1200" b="0" u="none" strike="noStrike">
                <a:solidFill>
                  <a:srgbClr val="000000"/>
                </a:solidFill>
                <a:effectLst/>
                <a:uFillTx/>
                <a:latin typeface="Calibri"/>
              </a:rPr>
              <a:t>34</a:t>
            </a:fld>
            <a:endParaRPr lang="en-US" sz="1200" b="0" u="none" strike="noStrike">
              <a:solidFill>
                <a:srgbClr val="000000"/>
              </a:solidFill>
              <a:effectLst/>
              <a:uFillTx/>
              <a:latin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 name="PlaceHolder 1"/>
          <p:cNvSpPr>
            <a:spLocks noGrp="1" noRot="1" noChangeAspect="1"/>
          </p:cNvSpPr>
          <p:nvPr>
            <p:ph type="sldImg"/>
          </p:nvPr>
        </p:nvSpPr>
        <p:spPr>
          <a:xfrm>
            <a:off x="1143000" y="685800"/>
            <a:ext cx="4572000" cy="3429000"/>
          </a:xfrm>
          <a:prstGeom prst="rect">
            <a:avLst/>
          </a:prstGeom>
          <a:ln w="0">
            <a:noFill/>
          </a:ln>
        </p:spPr>
      </p:sp>
      <p:sp>
        <p:nvSpPr>
          <p:cNvPr id="713"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Arial"/>
              <a:ea typeface="Arial"/>
            </a:endParaRPr>
          </a:p>
        </p:txBody>
      </p:sp>
      <p:sp>
        <p:nvSpPr>
          <p:cNvPr id="714" name="Slide Number Placeholder 3"/>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3427B88-8D69-436E-84F4-CF1904DE66F0}" type="slidenum">
              <a:rPr lang="en-US" sz="1200" b="0" u="none" strike="noStrike">
                <a:solidFill>
                  <a:srgbClr val="000000"/>
                </a:solidFill>
                <a:effectLst/>
                <a:uFillTx/>
                <a:latin typeface="Arial"/>
                <a:ea typeface="Arial"/>
              </a:rPr>
              <a:t>36</a:t>
            </a:fld>
            <a:endParaRPr lang="en-US" sz="1200" b="0" u="none" strike="noStrike">
              <a:solidFill>
                <a:srgbClr val="000000"/>
              </a:solidFill>
              <a:effectLst/>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PlaceHolder 1"/>
          <p:cNvSpPr>
            <a:spLocks noGrp="1" noRot="1" noChangeAspect="1"/>
          </p:cNvSpPr>
          <p:nvPr>
            <p:ph type="sldImg"/>
          </p:nvPr>
        </p:nvSpPr>
        <p:spPr>
          <a:xfrm>
            <a:off x="1143000" y="685800"/>
            <a:ext cx="4572000" cy="3429000"/>
          </a:xfrm>
          <a:prstGeom prst="rect">
            <a:avLst/>
          </a:prstGeom>
          <a:ln w="0">
            <a:noFill/>
          </a:ln>
        </p:spPr>
      </p:sp>
      <p:sp>
        <p:nvSpPr>
          <p:cNvPr id="716"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Arial"/>
              <a:ea typeface="Arial"/>
            </a:endParaRPr>
          </a:p>
        </p:txBody>
      </p:sp>
      <p:sp>
        <p:nvSpPr>
          <p:cNvPr id="717" name="Slide Number Placeholder 3"/>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E9C488D-0588-489D-9529-D6EF3C725CD5}" type="slidenum">
              <a:rPr lang="en-US" sz="1200" b="0" u="none" strike="noStrike">
                <a:solidFill>
                  <a:srgbClr val="000000"/>
                </a:solidFill>
                <a:effectLst/>
                <a:uFillTx/>
                <a:latin typeface="Arial"/>
                <a:ea typeface="Arial"/>
              </a:rPr>
              <a:t>37</a:t>
            </a:fld>
            <a:endParaRPr lang="en-US" sz="1200" b="0" u="none" strike="noStrike">
              <a:solidFill>
                <a:srgbClr val="000000"/>
              </a:solidFill>
              <a:effectLst/>
              <a:uFillTx/>
              <a:latin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D3D24DF-27C6-4255-888A-F1E45E60CCBC}" type="slidenum">
              <a:rPr lang="en-US" sz="1200" b="0" u="none" strike="noStrike">
                <a:solidFill>
                  <a:srgbClr val="000000"/>
                </a:solidFill>
                <a:effectLst/>
                <a:uFillTx/>
                <a:latin typeface="Arial"/>
                <a:ea typeface="Arial"/>
              </a:rPr>
              <a:t>38</a:t>
            </a:fld>
            <a:endParaRPr lang="en-US" sz="1200" b="0" u="none" strike="noStrike">
              <a:solidFill>
                <a:srgbClr val="000000"/>
              </a:solidFill>
              <a:effectLst/>
              <a:uFillTx/>
              <a:latin typeface="Calibri"/>
            </a:endParaRPr>
          </a:p>
        </p:txBody>
      </p:sp>
      <p:sp>
        <p:nvSpPr>
          <p:cNvPr id="719" name="PlaceHolder 1"/>
          <p:cNvSpPr>
            <a:spLocks noGrp="1" noRot="1" noChangeAspect="1"/>
          </p:cNvSpPr>
          <p:nvPr>
            <p:ph type="sldImg"/>
          </p:nvPr>
        </p:nvSpPr>
        <p:spPr>
          <a:xfrm>
            <a:off x="1143000" y="685800"/>
            <a:ext cx="4572000" cy="3429000"/>
          </a:xfrm>
          <a:prstGeom prst="rect">
            <a:avLst/>
          </a:prstGeom>
          <a:ln w="0">
            <a:noFill/>
          </a:ln>
        </p:spPr>
      </p:sp>
      <p:sp>
        <p:nvSpPr>
          <p:cNvPr id="720"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When a student is in school, their parents probably don’t have a chance to examine every paper and every assignment which receives a grade.  Instead, parents get periodic reports on their child’s progress through a report card. This report card shows a high level summary of all the assignments and tests given during a period of time; it is a single value rolled up from all the individual grades.</a:t>
            </a: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Similarly, business executives don’t have time to look at all the details; they need a report card that summarizes the health of the business.  This doesn’t mean that they don’t need to know the details at a more granular level if things are bad, but the scorecard’s purpose is to be that quick, high level summary.</a:t>
            </a: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Generally scorecards are updated nightly or weekly so that they are as current as possible. This means that any indicators which are trending down or that move into yellow or red categories can be spotted quickly and acted upon.</a:t>
            </a:r>
            <a:endParaRPr lang="en-US" sz="1200" b="0" u="none" strike="noStrike">
              <a:solidFill>
                <a:srgbClr val="000000"/>
              </a:solidFill>
              <a:effectLst/>
              <a:uFillTx/>
              <a:latin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1"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88EBC92-1E5F-4D0D-A3C0-C48D1A5E4C93}" type="slidenum">
              <a:rPr lang="en-US" sz="1200" b="0" u="none" strike="noStrike">
                <a:solidFill>
                  <a:srgbClr val="000000"/>
                </a:solidFill>
                <a:effectLst/>
                <a:uFillTx/>
                <a:latin typeface="Arial"/>
                <a:ea typeface="Arial"/>
              </a:rPr>
              <a:t>39</a:t>
            </a:fld>
            <a:endParaRPr lang="en-US" sz="1200" b="0" u="none" strike="noStrike">
              <a:solidFill>
                <a:srgbClr val="000000"/>
              </a:solidFill>
              <a:effectLst/>
              <a:uFillTx/>
              <a:latin typeface="Calibri"/>
            </a:endParaRPr>
          </a:p>
        </p:txBody>
      </p:sp>
      <p:sp>
        <p:nvSpPr>
          <p:cNvPr id="722" name="PlaceHolder 1"/>
          <p:cNvSpPr>
            <a:spLocks noGrp="1" noRot="1" noChangeAspect="1"/>
          </p:cNvSpPr>
          <p:nvPr>
            <p:ph type="sldImg"/>
          </p:nvPr>
        </p:nvSpPr>
        <p:spPr>
          <a:xfrm>
            <a:off x="1143000" y="685800"/>
            <a:ext cx="4572000" cy="3429000"/>
          </a:xfrm>
          <a:prstGeom prst="rect">
            <a:avLst/>
          </a:prstGeom>
          <a:ln w="0">
            <a:noFill/>
          </a:ln>
        </p:spPr>
      </p:sp>
      <p:sp>
        <p:nvSpPr>
          <p:cNvPr id="723"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Scorecards generally report the Key Performance Indicators, or KPIs, of the business.  KPIs are often thought of as financial indicators such as sales, expenses, profit margin, and so forth.  However, KPIs may come from other areas of the business, such as defect rates, employee turnover, percentage of employees with a certain certification, and so on. </a:t>
            </a: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KPIs are almost always compared to “planned” or “budget” numbers so that the health of the indicator can be determined.  How close a number is to the plan indicates the strength and is usually used to determine the indicator to show for that KPI.</a:t>
            </a: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KPIs are also often compared to historical values so that trends can be generated.  How the trend is determined is up to the business, but a “green” indicator that is trending down might cause an executive to investigate that particular value.</a:t>
            </a:r>
            <a:endParaRPr lang="en-US" sz="1200" b="0" u="none" strike="noStrike">
              <a:solidFill>
                <a:srgbClr val="000000"/>
              </a:solidFill>
              <a:effectLst/>
              <a:uFillTx/>
              <a:latin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910F98C-7520-42F2-A615-2A7920096F84}" type="slidenum">
              <a:rPr lang="en-US" sz="1200" b="0" u="none" strike="noStrike">
                <a:solidFill>
                  <a:srgbClr val="000000"/>
                </a:solidFill>
                <a:effectLst/>
                <a:uFillTx/>
                <a:latin typeface="Arial"/>
                <a:ea typeface="Arial"/>
              </a:rPr>
              <a:t>40</a:t>
            </a:fld>
            <a:endParaRPr lang="en-US" sz="1200" b="0" u="none" strike="noStrike">
              <a:solidFill>
                <a:srgbClr val="000000"/>
              </a:solidFill>
              <a:effectLst/>
              <a:uFillTx/>
              <a:latin typeface="Calibri"/>
            </a:endParaRPr>
          </a:p>
        </p:txBody>
      </p:sp>
      <p:sp>
        <p:nvSpPr>
          <p:cNvPr id="725" name="PlaceHolder 1"/>
          <p:cNvSpPr>
            <a:spLocks noGrp="1" noRot="1" noChangeAspect="1"/>
          </p:cNvSpPr>
          <p:nvPr>
            <p:ph type="sldImg"/>
          </p:nvPr>
        </p:nvSpPr>
        <p:spPr>
          <a:xfrm>
            <a:off x="1143000" y="685800"/>
            <a:ext cx="4572000" cy="3429000"/>
          </a:xfrm>
          <a:prstGeom prst="rect">
            <a:avLst/>
          </a:prstGeom>
          <a:ln w="0">
            <a:noFill/>
          </a:ln>
        </p:spPr>
      </p:sp>
      <p:sp>
        <p:nvSpPr>
          <p:cNvPr id="726"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A dashboard is a central location that can contain more than just BI data.  For example, it may include email, news, stock quotes, and more.  This way, decision makers can see internal  (organizational) data as well as external data from a variety of sources on a single screen.  One of the strengths of a dashboard is that it can be customized for each person so they see only the data that pertains to them.  (Warning: to narrow a focus may exclude data which is relevant!)</a:t>
            </a: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A dashboard is often more targeted to individuals.  If the business decision maker is the head of manufacturing, the KPIs shown would focus on manufacturing and not include sales and marketing KPIs.</a:t>
            </a:r>
            <a:endParaRPr lang="en-US" sz="1200" b="0" u="none" strike="noStrike">
              <a:solidFill>
                <a:srgbClr val="000000"/>
              </a:solidFill>
              <a:effectLst/>
              <a:uFillTx/>
              <a:latin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0A74025-9A91-4807-AA60-7E33F2FAADB1}" type="slidenum">
              <a:rPr lang="en-US" sz="1200" b="0" u="none" strike="noStrike">
                <a:solidFill>
                  <a:srgbClr val="000000"/>
                </a:solidFill>
                <a:effectLst/>
                <a:uFillTx/>
                <a:latin typeface="Arial"/>
                <a:ea typeface="Arial"/>
              </a:rPr>
              <a:t>41</a:t>
            </a:fld>
            <a:endParaRPr lang="en-US" sz="1200" b="0" u="none" strike="noStrike">
              <a:solidFill>
                <a:srgbClr val="000000"/>
              </a:solidFill>
              <a:effectLst/>
              <a:uFillTx/>
              <a:latin typeface="Calibri"/>
            </a:endParaRPr>
          </a:p>
        </p:txBody>
      </p:sp>
      <p:sp>
        <p:nvSpPr>
          <p:cNvPr id="728" name="PlaceHolder 1"/>
          <p:cNvSpPr>
            <a:spLocks noGrp="1" noRot="1" noChangeAspect="1"/>
          </p:cNvSpPr>
          <p:nvPr>
            <p:ph type="sldImg"/>
          </p:nvPr>
        </p:nvSpPr>
        <p:spPr>
          <a:xfrm>
            <a:off x="1143000" y="685800"/>
            <a:ext cx="4572000" cy="3429000"/>
          </a:xfrm>
          <a:prstGeom prst="rect">
            <a:avLst/>
          </a:prstGeom>
          <a:ln w="0">
            <a:noFill/>
          </a:ln>
        </p:spPr>
      </p:sp>
      <p:sp>
        <p:nvSpPr>
          <p:cNvPr id="729"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lnSpc>
                <a:spcPct val="100000"/>
              </a:lnSpc>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Arial"/>
                <a:ea typeface="Arial"/>
              </a:rPr>
              <a:t>Dashboards often contain information targeted at a functional area.  This means that the dashboard contains KPIs, charts, and grids focused on a functional area.  There is often historical information so the executive can get a feel for what has really been happening over time.  Dashboards can incorporate non-BI information as well, containing links to a person’s calendar, email, news sources, and more.</a:t>
            </a:r>
            <a:endParaRPr lang="en-US" sz="1200" b="0" u="none" strike="noStrike">
              <a:solidFill>
                <a:srgbClr val="000000"/>
              </a:solidFill>
              <a:effectLst/>
              <a:uFillTx/>
              <a:latin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6EFA1F9-014F-4C5A-9EC5-D679FFC73F04}" type="slidenum">
              <a:rPr lang="en-US" sz="1200" b="0" u="none" strike="noStrike">
                <a:solidFill>
                  <a:srgbClr val="000000"/>
                </a:solidFill>
                <a:effectLst/>
                <a:uFillTx/>
                <a:latin typeface="Times New Roman"/>
                <a:ea typeface="Arial"/>
              </a:rPr>
              <a:t>42</a:t>
            </a:fld>
            <a:endParaRPr lang="en-US" sz="1200" b="0" u="none" strike="noStrike">
              <a:solidFill>
                <a:srgbClr val="000000"/>
              </a:solidFill>
              <a:effectLst/>
              <a:uFillTx/>
              <a:latin typeface="Calibri"/>
            </a:endParaRPr>
          </a:p>
        </p:txBody>
      </p:sp>
      <p:sp>
        <p:nvSpPr>
          <p:cNvPr id="731" name="PlaceHolder 1"/>
          <p:cNvSpPr>
            <a:spLocks noGrp="1" noRot="1" noChangeAspect="1"/>
          </p:cNvSpPr>
          <p:nvPr>
            <p:ph type="sldImg"/>
          </p:nvPr>
        </p:nvSpPr>
        <p:spPr>
          <a:xfrm>
            <a:off x="1143000" y="685800"/>
            <a:ext cx="4572000" cy="3429000"/>
          </a:xfrm>
          <a:prstGeom prst="rect">
            <a:avLst/>
          </a:prstGeom>
          <a:ln w="0">
            <a:noFill/>
          </a:ln>
        </p:spPr>
      </p:sp>
      <p:sp>
        <p:nvSpPr>
          <p:cNvPr id="732"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Not only do we want measures, then metrics, and finally indicators; we also want to know what the indicators mean.  Are we improving, deteriorating, have we hit a pre-set level which alerts us to take some action, etc?</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73D45FF-4FC2-477A-A3B9-CC2C61185FF0}" type="slidenum">
              <a:rPr lang="en-US" sz="1200" b="0" u="none" strike="noStrike">
                <a:solidFill>
                  <a:srgbClr val="000000"/>
                </a:solidFill>
                <a:effectLst/>
                <a:uFillTx/>
                <a:latin typeface="Times New Roman"/>
                <a:ea typeface="Arial"/>
              </a:rPr>
              <a:t>43</a:t>
            </a:fld>
            <a:endParaRPr lang="en-US" sz="1200" b="0" u="none" strike="noStrike">
              <a:solidFill>
                <a:srgbClr val="000000"/>
              </a:solidFill>
              <a:effectLst/>
              <a:uFillTx/>
              <a:latin typeface="Calibri"/>
            </a:endParaRPr>
          </a:p>
        </p:txBody>
      </p:sp>
      <p:sp>
        <p:nvSpPr>
          <p:cNvPr id="734" name="PlaceHolder 1"/>
          <p:cNvSpPr>
            <a:spLocks noGrp="1" noRot="1" noChangeAspect="1"/>
          </p:cNvSpPr>
          <p:nvPr>
            <p:ph type="sldImg"/>
          </p:nvPr>
        </p:nvSpPr>
        <p:spPr>
          <a:xfrm>
            <a:off x="1143000" y="685800"/>
            <a:ext cx="4572000" cy="3429000"/>
          </a:xfrm>
          <a:prstGeom prst="rect">
            <a:avLst/>
          </a:prstGeom>
          <a:ln w="0">
            <a:noFill/>
          </a:ln>
        </p:spPr>
      </p:sp>
      <p:sp>
        <p:nvSpPr>
          <p:cNvPr id="735"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The idea of the dashboard is similar to the instruments on the dashboard of an automobile.  What is our speed, how much fuel do we have left, etc?  It gives us a concise overview of the overall operation of the car.  A project dashboard can give us comparable information about a project.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6"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40B1027-63C1-46FC-9B1B-76E23EE3EF6F}" type="slidenum">
              <a:rPr lang="en-US" sz="1200" b="0" u="none" strike="noStrike">
                <a:solidFill>
                  <a:srgbClr val="000000"/>
                </a:solidFill>
                <a:effectLst/>
                <a:uFillTx/>
                <a:latin typeface="Times New Roman"/>
                <a:ea typeface="Arial"/>
              </a:rPr>
              <a:t>44</a:t>
            </a:fld>
            <a:endParaRPr lang="en-US" sz="1200" b="0" u="none" strike="noStrike">
              <a:solidFill>
                <a:srgbClr val="000000"/>
              </a:solidFill>
              <a:effectLst/>
              <a:uFillTx/>
              <a:latin typeface="Calibri"/>
            </a:endParaRPr>
          </a:p>
        </p:txBody>
      </p:sp>
      <p:sp>
        <p:nvSpPr>
          <p:cNvPr id="737" name="PlaceHolder 1"/>
          <p:cNvSpPr>
            <a:spLocks noGrp="1" noRot="1" noChangeAspect="1"/>
          </p:cNvSpPr>
          <p:nvPr>
            <p:ph type="sldImg"/>
          </p:nvPr>
        </p:nvSpPr>
        <p:spPr>
          <a:xfrm>
            <a:off x="1143000" y="685800"/>
            <a:ext cx="4572000" cy="3429000"/>
          </a:xfrm>
          <a:prstGeom prst="rect">
            <a:avLst/>
          </a:prstGeom>
          <a:ln w="0">
            <a:noFill/>
          </a:ln>
        </p:spPr>
      </p:sp>
      <p:sp>
        <p:nvSpPr>
          <p:cNvPr id="738"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 PM example, with positive and negative variances highlighted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9"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ECF8EC7-A7A0-491B-B2D8-6023110B519A}" type="slidenum">
              <a:rPr lang="en-US" sz="1200" b="0" u="none" strike="noStrike">
                <a:solidFill>
                  <a:srgbClr val="000000"/>
                </a:solidFill>
                <a:effectLst/>
                <a:uFillTx/>
                <a:latin typeface="Times New Roman"/>
                <a:ea typeface="Arial"/>
              </a:rPr>
              <a:t>45</a:t>
            </a:fld>
            <a:endParaRPr lang="en-US" sz="1200" b="0" u="none" strike="noStrike">
              <a:solidFill>
                <a:srgbClr val="000000"/>
              </a:solidFill>
              <a:effectLst/>
              <a:uFillTx/>
              <a:latin typeface="Calibri"/>
            </a:endParaRPr>
          </a:p>
        </p:txBody>
      </p:sp>
      <p:sp>
        <p:nvSpPr>
          <p:cNvPr id="740" name="PlaceHolder 1"/>
          <p:cNvSpPr>
            <a:spLocks noGrp="1" noRot="1" noChangeAspect="1"/>
          </p:cNvSpPr>
          <p:nvPr>
            <p:ph type="sldImg"/>
          </p:nvPr>
        </p:nvSpPr>
        <p:spPr>
          <a:xfrm>
            <a:off x="1143000" y="685800"/>
            <a:ext cx="4572000" cy="3429000"/>
          </a:xfrm>
          <a:prstGeom prst="rect">
            <a:avLst/>
          </a:prstGeom>
          <a:ln w="0">
            <a:noFill/>
          </a:ln>
        </p:spPr>
      </p:sp>
      <p:sp>
        <p:nvSpPr>
          <p:cNvPr id="741"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A cost example, again with overruns and under runs highlighted.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2" name="Rectangle 7"/>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26D8361-6F27-4CD7-BED9-35B8CD865A18}" type="slidenum">
              <a:rPr lang="en-US" sz="1200" b="0" u="none" strike="noStrike">
                <a:solidFill>
                  <a:srgbClr val="000000"/>
                </a:solidFill>
                <a:effectLst/>
                <a:uFillTx/>
                <a:latin typeface="Times New Roman"/>
                <a:ea typeface="Arial"/>
              </a:rPr>
              <a:t>46</a:t>
            </a:fld>
            <a:endParaRPr lang="en-US" sz="1200" b="0" u="none" strike="noStrike">
              <a:solidFill>
                <a:srgbClr val="000000"/>
              </a:solidFill>
              <a:effectLst/>
              <a:uFillTx/>
              <a:latin typeface="Calibri"/>
            </a:endParaRPr>
          </a:p>
        </p:txBody>
      </p:sp>
      <p:sp>
        <p:nvSpPr>
          <p:cNvPr id="743" name="PlaceHolder 1"/>
          <p:cNvSpPr>
            <a:spLocks noGrp="1" noRot="1" noChangeAspect="1"/>
          </p:cNvSpPr>
          <p:nvPr>
            <p:ph type="sldImg"/>
          </p:nvPr>
        </p:nvSpPr>
        <p:spPr>
          <a:xfrm>
            <a:off x="1143000" y="685800"/>
            <a:ext cx="4572000" cy="3429000"/>
          </a:xfrm>
          <a:prstGeom prst="rect">
            <a:avLst/>
          </a:prstGeom>
          <a:ln w="0">
            <a:noFill/>
          </a:ln>
        </p:spPr>
      </p:sp>
      <p:sp>
        <p:nvSpPr>
          <p:cNvPr id="744" name="PlaceHolder 2"/>
          <p:cNvSpPr>
            <a:spLocks noGrp="1"/>
          </p:cNvSpPr>
          <p:nvPr>
            <p:ph type="body"/>
          </p:nvPr>
        </p:nvSpPr>
        <p:spPr>
          <a:xfrm>
            <a:off x="685800" y="4343400"/>
            <a:ext cx="5486400" cy="4114800"/>
          </a:xfrm>
          <a:prstGeom prst="rect">
            <a:avLst/>
          </a:prstGeom>
          <a:noFill/>
          <a:ln w="0">
            <a:noFill/>
          </a:ln>
        </p:spPr>
        <p:txBody>
          <a:bodyPr lIns="91440" tIns="45720" rIns="91440" bIns="45720" anchor="t">
            <a:noAutofit/>
          </a:body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Calibri"/>
              </a:rPr>
              <a:t>Obvious comments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 name="PlaceHolder 1"/>
          <p:cNvSpPr>
            <a:spLocks noGrp="1" noRot="1" noChangeAspect="1"/>
          </p:cNvSpPr>
          <p:nvPr>
            <p:ph type="sldImg"/>
          </p:nvPr>
        </p:nvSpPr>
        <p:spPr>
          <a:xfrm>
            <a:off x="1143000" y="685800"/>
            <a:ext cx="4572000" cy="3429000"/>
          </a:xfrm>
          <a:prstGeom prst="rect">
            <a:avLst/>
          </a:prstGeom>
          <a:ln w="0">
            <a:noFill/>
          </a:ln>
        </p:spPr>
      </p:sp>
      <p:sp>
        <p:nvSpPr>
          <p:cNvPr id="746"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
        <p:nvSpPr>
          <p:cNvPr id="747" name="Slide Number Placeholder 3"/>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34FB564-FBE5-4198-9EFA-065D92793665}" type="slidenum">
              <a:rPr lang="en-US" sz="1200" b="0" u="none" strike="noStrike">
                <a:solidFill>
                  <a:srgbClr val="000000"/>
                </a:solidFill>
                <a:effectLst/>
                <a:uFillTx/>
                <a:latin typeface="Calibri"/>
              </a:rPr>
              <a:t>72</a:t>
            </a:fld>
            <a:endParaRPr lang="en-US" sz="1200" b="0" u="none" strike="noStrike">
              <a:solidFill>
                <a:srgbClr val="000000"/>
              </a:solidFill>
              <a:effectLst/>
              <a:uFillTx/>
              <a:latin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 name="PlaceHolder 1"/>
          <p:cNvSpPr>
            <a:spLocks noGrp="1" noRot="1" noChangeAspect="1"/>
          </p:cNvSpPr>
          <p:nvPr>
            <p:ph type="sldImg"/>
          </p:nvPr>
        </p:nvSpPr>
        <p:spPr>
          <a:xfrm>
            <a:off x="1143000" y="685800"/>
            <a:ext cx="4572000" cy="3429000"/>
          </a:xfrm>
          <a:prstGeom prst="rect">
            <a:avLst/>
          </a:prstGeom>
          <a:ln w="0">
            <a:noFill/>
          </a:ln>
        </p:spPr>
      </p:sp>
      <p:sp>
        <p:nvSpPr>
          <p:cNvPr id="749" name="PlaceHolder 2"/>
          <p:cNvSpPr>
            <a:spLocks noGrp="1"/>
          </p:cNvSpPr>
          <p:nvPr>
            <p:ph type="body"/>
          </p:nvPr>
        </p:nvSpPr>
        <p:spPr>
          <a:xfrm>
            <a:off x="685800" y="4343400"/>
            <a:ext cx="5486400" cy="4114800"/>
          </a:xfrm>
          <a:prstGeom prst="rect">
            <a:avLst/>
          </a:prstGeom>
          <a:noFill/>
          <a:ln w="0">
            <a:noFill/>
          </a:ln>
        </p:spPr>
        <p:txBody>
          <a:bodyPr lIns="0" tIns="0" rIns="0" bIns="0" anchor="t">
            <a:noAutofit/>
          </a:bodyPr>
          <a:lstStyle/>
          <a:p>
            <a:pPr indent="0">
              <a:spcBef>
                <a:spcPts val="451"/>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200" b="0" u="none" strike="noStrike">
              <a:solidFill>
                <a:srgbClr val="000000"/>
              </a:solidFill>
              <a:effectLst/>
              <a:uFillTx/>
              <a:latin typeface="Calibri"/>
            </a:endParaRPr>
          </a:p>
        </p:txBody>
      </p:sp>
      <p:sp>
        <p:nvSpPr>
          <p:cNvPr id="750" name="Slide Number Placeholder 3"/>
          <p:cNvSpPr/>
          <p:nvPr/>
        </p:nvSpPr>
        <p:spPr>
          <a:xfrm>
            <a:off x="3884760" y="8685360"/>
            <a:ext cx="297180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A312771-8105-4D46-BC1B-B9C67E229FB1}" type="slidenum">
              <a:rPr lang="en-US" sz="1200" b="0" u="none" strike="noStrike">
                <a:solidFill>
                  <a:srgbClr val="C0504D"/>
                </a:solidFill>
                <a:effectLst/>
                <a:uFillTx/>
                <a:latin typeface="Comic Sans MS"/>
                <a:ea typeface="Arial"/>
              </a:rPr>
              <a:t>75</a:t>
            </a:fld>
            <a:endParaRPr lang="en-US" sz="1200" b="0" u="none" strike="noStrike">
              <a:solidFill>
                <a:srgbClr val="000000"/>
              </a:solidFill>
              <a:effectLst/>
              <a:uFillTx/>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bg>
      <p:bgPr>
        <a:blipFill rotWithShape="0">
          <a:blip r:embed="rId2"/>
          <a:stretch/>
        </a:blipFill>
        <a:effectLst/>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1743120" y="365040"/>
            <a:ext cx="6772320" cy="1325520"/>
          </a:xfrm>
          <a:prstGeom prst="rect">
            <a:avLst/>
          </a:prstGeom>
          <a:noFill/>
          <a:ln w="0">
            <a:noFill/>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edit the title text format</a:t>
            </a:r>
          </a:p>
        </p:txBody>
      </p:sp>
      <p:sp>
        <p:nvSpPr>
          <p:cNvPr id="7" name="PlaceHolder 2"/>
          <p:cNvSpPr>
            <a:spLocks noGrp="1"/>
          </p:cNvSpPr>
          <p:nvPr>
            <p:ph type="body"/>
          </p:nvPr>
        </p:nvSpPr>
        <p:spPr>
          <a:xfrm>
            <a:off x="1171440" y="1825200"/>
            <a:ext cx="7344000" cy="4351320"/>
          </a:xfrm>
          <a:prstGeom prst="rect">
            <a:avLst/>
          </a:prstGeom>
          <a:noFill/>
          <a:ln w="0">
            <a:noFill/>
          </a:ln>
        </p:spPr>
        <p:txBody>
          <a:bodyPr lIns="90000" tIns="46800" rIns="90000" bIns="4680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Click to edit the outline text format</a:t>
            </a:r>
          </a:p>
          <a:p>
            <a:pPr marL="514440" lvl="1"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Second Outline Level</a:t>
            </a:r>
          </a:p>
          <a:p>
            <a:pPr marL="857160" lvl="2"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Third Outline Level</a:t>
            </a:r>
          </a:p>
          <a:p>
            <a:pPr marL="1200240" lvl="3"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Fourth Outline Level</a:t>
            </a:r>
          </a:p>
          <a:p>
            <a:pPr marL="1542960" lvl="4"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Fifth Outline Level</a:t>
            </a:r>
          </a:p>
          <a:p>
            <a:pPr marL="1542960" lvl="5"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Sixth Outline Level</a:t>
            </a:r>
          </a:p>
          <a:p>
            <a:pPr marL="1542960" lvl="6"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Seventh Outline Level</a:t>
            </a:r>
          </a:p>
        </p:txBody>
      </p:sp>
      <p:sp>
        <p:nvSpPr>
          <p:cNvPr id="2" name="PlaceHolder 3"/>
          <p:cNvSpPr>
            <a:spLocks noGrp="1"/>
          </p:cNvSpPr>
          <p:nvPr>
            <p:ph type="dt" idx="1"/>
          </p:nvPr>
        </p:nvSpPr>
        <p:spPr>
          <a:xfrm>
            <a:off x="1171080" y="6356520"/>
            <a:ext cx="1914840" cy="365040"/>
          </a:xfrm>
          <a:prstGeom prst="rect">
            <a:avLst/>
          </a:prstGeom>
          <a:noFill/>
          <a:ln w="0">
            <a:noFill/>
          </a:ln>
        </p:spPr>
        <p:txBody>
          <a:bodyPr lIns="90000" tIns="46800" rIns="90000" bIns="46800" anchor="ctr">
            <a:noAutofit/>
          </a:bodyPr>
          <a:lstStyle>
            <a:lvl1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Dr. Richard Scudder Copyright 2018</a:t>
            </a:r>
            <a:endParaRPr lang="en-US" sz="900" b="0" u="none" strike="noStrike">
              <a:solidFill>
                <a:srgbClr val="000000"/>
              </a:solidFill>
              <a:effectLst/>
              <a:uFillTx/>
              <a:latin typeface="Times New Roman"/>
            </a:endParaRPr>
          </a:p>
        </p:txBody>
      </p:sp>
      <p:sp>
        <p:nvSpPr>
          <p:cNvPr id="3" name="PlaceHolder 4"/>
          <p:cNvSpPr>
            <a:spLocks noGrp="1"/>
          </p:cNvSpPr>
          <p:nvPr>
            <p:ph type="ftr" idx="2"/>
          </p:nvPr>
        </p:nvSpPr>
        <p:spPr>
          <a:xfrm>
            <a:off x="3486240" y="6356520"/>
            <a:ext cx="2171520" cy="365040"/>
          </a:xfrm>
          <a:prstGeom prst="rect">
            <a:avLst/>
          </a:prstGeom>
          <a:noFill/>
          <a:ln w="0">
            <a:noFill/>
          </a:ln>
        </p:spPr>
        <p:txBody>
          <a:bodyPr lIns="90000" tIns="46800" rIns="90000" bIns="46800" anchor="ctr">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Slide 1</a:t>
            </a:r>
            <a:endParaRPr lang="en-US" sz="900" b="0" u="none" strike="noStrike">
              <a:solidFill>
                <a:srgbClr val="000000"/>
              </a:solidFill>
              <a:effectLst/>
              <a:uFillTx/>
              <a:latin typeface="Times New Roman"/>
            </a:endParaRPr>
          </a:p>
        </p:txBody>
      </p:sp>
      <p:sp>
        <p:nvSpPr>
          <p:cNvPr id="4" name="PlaceHolder 5"/>
          <p:cNvSpPr>
            <a:spLocks noGrp="1"/>
          </p:cNvSpPr>
          <p:nvPr>
            <p:ph type="sldNum" idx="3"/>
          </p:nvPr>
        </p:nvSpPr>
        <p:spPr>
          <a:xfrm>
            <a:off x="6058080" y="6356520"/>
            <a:ext cx="2457360" cy="365040"/>
          </a:xfrm>
          <a:prstGeom prst="rect">
            <a:avLst/>
          </a:prstGeom>
          <a:noFill/>
          <a:ln w="0">
            <a:noFill/>
          </a:ln>
        </p:spPr>
        <p:txBody>
          <a:bodyPr lIns="90000" tIns="46800" rIns="90000" bIns="46800" anchor="ctr">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B03F79A-F897-44B0-9582-5E3D4B446AE0}" type="slidenum">
              <a:rPr lang="en-US" sz="900" b="0" u="none" strike="noStrike">
                <a:solidFill>
                  <a:srgbClr val="595959"/>
                </a:solidFill>
                <a:effectLst/>
                <a:uFillTx/>
                <a:latin typeface="Times New Roman"/>
              </a:rPr>
              <a:t>‹#›</a:t>
            </a:fld>
            <a:endParaRPr lang="en-US" sz="900" b="0" u="none" strike="noStrike">
              <a:solidFill>
                <a:srgbClr val="000000"/>
              </a:solidFill>
              <a:effectLst/>
              <a:uFillTx/>
              <a:latin typeface="Times New Roman"/>
            </a:endParaRPr>
          </a:p>
        </p:txBody>
      </p:sp>
      <p:pic>
        <p:nvPicPr>
          <p:cNvPr id="5" name="Picture 6"/>
          <p:cNvPicPr/>
          <p:nvPr/>
        </p:nvPicPr>
        <p:blipFill>
          <a:blip r:embed="rId3"/>
          <a:stretch/>
        </p:blipFill>
        <p:spPr>
          <a:xfrm>
            <a:off x="7972560" y="6404040"/>
            <a:ext cx="285480" cy="26964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1">
    <p:bg>
      <p:bgPr>
        <a:blipFill rotWithShape="0">
          <a:blip r:embed="rId2"/>
          <a:stretch/>
        </a:blipFill>
        <a:effectLst/>
      </p:bgPr>
    </p:bg>
    <p:spTree>
      <p:nvGrpSpPr>
        <p:cNvPr id="1" name=""/>
        <p:cNvGrpSpPr/>
        <p:nvPr/>
      </p:nvGrpSpPr>
      <p:grpSpPr>
        <a:xfrm>
          <a:off x="0" y="0"/>
          <a:ext cx="0" cy="0"/>
          <a:chOff x="0" y="0"/>
          <a:chExt cx="0" cy="0"/>
        </a:xfrm>
      </p:grpSpPr>
      <p:pic>
        <p:nvPicPr>
          <p:cNvPr id="6" name="Picture 6"/>
          <p:cNvPicPr/>
          <p:nvPr/>
        </p:nvPicPr>
        <p:blipFill>
          <a:blip r:embed="rId3"/>
          <a:stretch/>
        </p:blipFill>
        <p:spPr>
          <a:xfrm>
            <a:off x="7972560" y="6404040"/>
            <a:ext cx="285480" cy="269640"/>
          </a:xfrm>
          <a:prstGeom prst="rect">
            <a:avLst/>
          </a:prstGeom>
          <a:noFill/>
          <a:ln w="0">
            <a:noFill/>
          </a:ln>
        </p:spPr>
      </p:pic>
      <p:pic>
        <p:nvPicPr>
          <p:cNvPr id="7" name="Picture 7"/>
          <p:cNvPicPr/>
          <p:nvPr/>
        </p:nvPicPr>
        <p:blipFill>
          <a:blip r:embed="rId3"/>
          <a:stretch/>
        </p:blipFill>
        <p:spPr>
          <a:xfrm>
            <a:off x="7972560" y="6404040"/>
            <a:ext cx="285480" cy="269640"/>
          </a:xfrm>
          <a:prstGeom prst="rect">
            <a:avLst/>
          </a:prstGeom>
          <a:noFill/>
          <a:ln w="0">
            <a:noFill/>
          </a:ln>
        </p:spPr>
      </p:pic>
      <p:sp>
        <p:nvSpPr>
          <p:cNvPr id="8" name="PlaceHolder 1"/>
          <p:cNvSpPr>
            <a:spLocks noGrp="1"/>
          </p:cNvSpPr>
          <p:nvPr>
            <p:ph type="title"/>
          </p:nvPr>
        </p:nvSpPr>
        <p:spPr>
          <a:xfrm>
            <a:off x="1743120" y="365040"/>
            <a:ext cx="6772320" cy="1325520"/>
          </a:xfrm>
          <a:prstGeom prst="rect">
            <a:avLst/>
          </a:prstGeom>
          <a:noFill/>
          <a:ln w="0">
            <a:noFill/>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edit the title text format</a:t>
            </a:r>
          </a:p>
        </p:txBody>
      </p:sp>
      <p:sp>
        <p:nvSpPr>
          <p:cNvPr id="9" name="PlaceHolder 2"/>
          <p:cNvSpPr>
            <a:spLocks noGrp="1"/>
          </p:cNvSpPr>
          <p:nvPr>
            <p:ph type="body"/>
          </p:nvPr>
        </p:nvSpPr>
        <p:spPr>
          <a:xfrm>
            <a:off x="1171440" y="1825200"/>
            <a:ext cx="7344000" cy="4351320"/>
          </a:xfrm>
          <a:prstGeom prst="rect">
            <a:avLst/>
          </a:prstGeom>
          <a:noFill/>
          <a:ln w="0">
            <a:noFill/>
          </a:ln>
        </p:spPr>
        <p:txBody>
          <a:bodyPr lIns="90000" tIns="46800" rIns="90000" bIns="4680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Click to edit the outline text format</a:t>
            </a:r>
          </a:p>
          <a:p>
            <a:pPr marL="514440" lvl="1"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Second Outline Level</a:t>
            </a:r>
          </a:p>
          <a:p>
            <a:pPr marL="857160" lvl="2"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Third Outline Level</a:t>
            </a:r>
          </a:p>
          <a:p>
            <a:pPr marL="1200240" lvl="3"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Fourth Outline Level</a:t>
            </a:r>
          </a:p>
          <a:p>
            <a:pPr marL="1542960" lvl="4"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Fifth Outline Level</a:t>
            </a:r>
          </a:p>
          <a:p>
            <a:pPr marL="1542960" lvl="5"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Sixth Outline Level</a:t>
            </a:r>
          </a:p>
          <a:p>
            <a:pPr marL="1542960" lvl="6"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Seventh Outline Level</a:t>
            </a:r>
          </a:p>
        </p:txBody>
      </p:sp>
      <p:sp>
        <p:nvSpPr>
          <p:cNvPr id="10" name="PlaceHolder 3"/>
          <p:cNvSpPr>
            <a:spLocks noGrp="1"/>
          </p:cNvSpPr>
          <p:nvPr>
            <p:ph type="dt" idx="4"/>
          </p:nvPr>
        </p:nvSpPr>
        <p:spPr>
          <a:xfrm>
            <a:off x="1171080" y="6356520"/>
            <a:ext cx="1914840" cy="365040"/>
          </a:xfrm>
          <a:prstGeom prst="rect">
            <a:avLst/>
          </a:prstGeom>
          <a:noFill/>
          <a:ln w="0">
            <a:noFill/>
          </a:ln>
        </p:spPr>
        <p:txBody>
          <a:bodyPr lIns="90000" tIns="46800" rIns="90000" bIns="46800" anchor="ctr">
            <a:noAutofit/>
          </a:bodyPr>
          <a:lstStyle>
            <a:lvl1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Dr. Richard Scudder Copyright 2018</a:t>
            </a:r>
            <a:endParaRPr lang="en-US" sz="900" b="0" u="none" strike="noStrike">
              <a:solidFill>
                <a:srgbClr val="000000"/>
              </a:solidFill>
              <a:effectLst/>
              <a:uFillTx/>
              <a:latin typeface="Times New Roman"/>
            </a:endParaRPr>
          </a:p>
        </p:txBody>
      </p:sp>
      <p:sp>
        <p:nvSpPr>
          <p:cNvPr id="11" name="PlaceHolder 4"/>
          <p:cNvSpPr>
            <a:spLocks noGrp="1"/>
          </p:cNvSpPr>
          <p:nvPr>
            <p:ph type="ftr" idx="5"/>
          </p:nvPr>
        </p:nvSpPr>
        <p:spPr>
          <a:xfrm>
            <a:off x="3486240" y="6356520"/>
            <a:ext cx="2171520" cy="365040"/>
          </a:xfrm>
          <a:prstGeom prst="rect">
            <a:avLst/>
          </a:prstGeom>
          <a:noFill/>
          <a:ln w="0">
            <a:noFill/>
          </a:ln>
        </p:spPr>
        <p:txBody>
          <a:bodyPr lIns="90000" tIns="46800" rIns="90000" bIns="46800" anchor="ctr">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Slide 1</a:t>
            </a:r>
            <a:endParaRPr lang="en-US" sz="900" b="0" u="none" strike="noStrike">
              <a:solidFill>
                <a:srgbClr val="000000"/>
              </a:solidFill>
              <a:effectLst/>
              <a:uFillTx/>
              <a:latin typeface="Times New Roman"/>
            </a:endParaRPr>
          </a:p>
        </p:txBody>
      </p:sp>
      <p:sp>
        <p:nvSpPr>
          <p:cNvPr id="12" name="PlaceHolder 5"/>
          <p:cNvSpPr>
            <a:spLocks noGrp="1"/>
          </p:cNvSpPr>
          <p:nvPr>
            <p:ph type="sldNum" idx="6"/>
          </p:nvPr>
        </p:nvSpPr>
        <p:spPr>
          <a:xfrm>
            <a:off x="6058080" y="6356520"/>
            <a:ext cx="2457360" cy="365040"/>
          </a:xfrm>
          <a:prstGeom prst="rect">
            <a:avLst/>
          </a:prstGeom>
          <a:noFill/>
          <a:ln w="0">
            <a:noFill/>
          </a:ln>
        </p:spPr>
        <p:txBody>
          <a:bodyPr lIns="90000" tIns="46800" rIns="90000" bIns="46800" anchor="ctr">
            <a:noAutofit/>
          </a:bodyPr>
          <a:lstStyle>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CEF3B6D-C3FB-4AE0-960F-1BC436B68BEF}" type="slidenum">
              <a:rPr lang="en-US" sz="900" b="0" u="none" strike="noStrike">
                <a:solidFill>
                  <a:srgbClr val="595959"/>
                </a:solidFill>
                <a:effectLst/>
                <a:uFillTx/>
                <a:latin typeface="Times New Roman"/>
              </a:rPr>
              <a:t>‹#›</a:t>
            </a:fld>
            <a:endParaRPr lang="en-US" sz="9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itle2">
    <p:bg>
      <p:bgPr>
        <a:blipFill rotWithShape="0">
          <a:blip r:embed="rId2"/>
          <a:stretch/>
        </a:blipFill>
        <a:effectLst/>
      </p:bgPr>
    </p:bg>
    <p:spTree>
      <p:nvGrpSpPr>
        <p:cNvPr id="1" name=""/>
        <p:cNvGrpSpPr/>
        <p:nvPr/>
      </p:nvGrpSpPr>
      <p:grpSpPr>
        <a:xfrm>
          <a:off x="0" y="0"/>
          <a:ext cx="0" cy="0"/>
          <a:chOff x="0" y="0"/>
          <a:chExt cx="0" cy="0"/>
        </a:xfrm>
      </p:grpSpPr>
      <p:pic>
        <p:nvPicPr>
          <p:cNvPr id="13" name="Picture 6"/>
          <p:cNvPicPr/>
          <p:nvPr/>
        </p:nvPicPr>
        <p:blipFill>
          <a:blip r:embed="rId3"/>
          <a:stretch/>
        </p:blipFill>
        <p:spPr>
          <a:xfrm>
            <a:off x="7972560" y="6404040"/>
            <a:ext cx="285480" cy="269640"/>
          </a:xfrm>
          <a:prstGeom prst="rect">
            <a:avLst/>
          </a:prstGeom>
          <a:noFill/>
          <a:ln w="0">
            <a:noFill/>
          </a:ln>
        </p:spPr>
      </p:pic>
      <p:sp>
        <p:nvSpPr>
          <p:cNvPr id="14" name="PlaceHolder 1"/>
          <p:cNvSpPr>
            <a:spLocks noGrp="1"/>
          </p:cNvSpPr>
          <p:nvPr>
            <p:ph type="title"/>
          </p:nvPr>
        </p:nvSpPr>
        <p:spPr>
          <a:xfrm>
            <a:off x="1743120" y="365040"/>
            <a:ext cx="6772320" cy="1325520"/>
          </a:xfrm>
          <a:prstGeom prst="rect">
            <a:avLst/>
          </a:prstGeom>
          <a:noFill/>
          <a:ln w="0">
            <a:noFill/>
          </a:ln>
        </p:spPr>
        <p:txBody>
          <a:bodyPr lIns="90000" tIns="46800" rIns="90000" bIns="46800" anchor="ctr">
            <a:no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Click to edit the title text format</a:t>
            </a:r>
          </a:p>
        </p:txBody>
      </p:sp>
      <p:sp>
        <p:nvSpPr>
          <p:cNvPr id="15" name="PlaceHolder 2"/>
          <p:cNvSpPr>
            <a:spLocks noGrp="1"/>
          </p:cNvSpPr>
          <p:nvPr>
            <p:ph type="body"/>
          </p:nvPr>
        </p:nvSpPr>
        <p:spPr>
          <a:xfrm>
            <a:off x="1171440" y="1825200"/>
            <a:ext cx="7344000" cy="4351320"/>
          </a:xfrm>
          <a:prstGeom prst="rect">
            <a:avLst/>
          </a:prstGeom>
          <a:noFill/>
          <a:ln w="0">
            <a:noFill/>
          </a:ln>
        </p:spPr>
        <p:txBody>
          <a:bodyPr lIns="90000" tIns="46800" rIns="90000" bIns="4680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Click to edit the outline text format</a:t>
            </a:r>
          </a:p>
          <a:p>
            <a:pPr marL="514440" lvl="1"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Second Outline Level</a:t>
            </a:r>
          </a:p>
          <a:p>
            <a:pPr marL="857160" lvl="2"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Third Outline Level</a:t>
            </a:r>
          </a:p>
          <a:p>
            <a:pPr marL="1200240" lvl="3"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Fourth Outline Level</a:t>
            </a:r>
          </a:p>
          <a:p>
            <a:pPr marL="1542960" lvl="4"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Fifth Outline Level</a:t>
            </a:r>
          </a:p>
          <a:p>
            <a:pPr marL="1542960" lvl="5"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Sixth Outline Level</a:t>
            </a:r>
          </a:p>
          <a:p>
            <a:pPr marL="1542960" lvl="6" indent="-171360">
              <a:lnSpc>
                <a:spcPct val="90000"/>
              </a:lnSpc>
              <a:spcBef>
                <a:spcPts val="788"/>
              </a:spcBef>
              <a:buClr>
                <a:srgbClr val="000000"/>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Seventh Outline Level</a:t>
            </a:r>
          </a:p>
        </p:txBody>
      </p:sp>
      <p:sp>
        <p:nvSpPr>
          <p:cNvPr id="16" name="PlaceHolder 3"/>
          <p:cNvSpPr>
            <a:spLocks noGrp="1"/>
          </p:cNvSpPr>
          <p:nvPr>
            <p:ph type="ftr" idx="7"/>
          </p:nvPr>
        </p:nvSpPr>
        <p:spPr>
          <a:xfrm>
            <a:off x="3486240" y="6356520"/>
            <a:ext cx="2171520" cy="365040"/>
          </a:xfrm>
          <a:prstGeom prst="rect">
            <a:avLst/>
          </a:prstGeom>
          <a:noFill/>
          <a:ln w="0">
            <a:noFill/>
          </a:ln>
        </p:spPr>
        <p:txBody>
          <a:bodyPr lIns="90000" tIns="46800" rIns="90000" bIns="46800" anchor="ctr">
            <a:noAutofit/>
          </a:bodyPr>
          <a:lstStyle>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lang="en-US" sz="900" b="0" u="none" strike="noStrike">
                <a:solidFill>
                  <a:srgbClr val="595959"/>
                </a:solidFill>
                <a:effectLst/>
                <a:uFillTx/>
                <a:latin typeface="Times New Roman"/>
              </a:defRPr>
            </a:lvl1pPr>
          </a:lstStyle>
          <a:p>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Times New Roman"/>
              </a:rPr>
              <a:t>Slide 1</a:t>
            </a:r>
            <a:endParaRPr lang="en-US" sz="900" b="0" u="none" strike="noStrike">
              <a:solidFill>
                <a:srgbClr val="000000"/>
              </a:solidFill>
              <a:effectLst/>
              <a:uFillTx/>
              <a:latin typeface="Times New Roman"/>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xml"/><Relationship Id="rId4" Type="http://schemas.openxmlformats.org/officeDocument/2006/relationships/image" Target="../media/image48.png"/></Relationships>
</file>

<file path=ppt/slides/_rels/slide8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PlaceHolder 1"/>
          <p:cNvSpPr>
            <a:spLocks noGrp="1"/>
          </p:cNvSpPr>
          <p:nvPr>
            <p:ph type="title"/>
          </p:nvPr>
        </p:nvSpPr>
        <p:spPr>
          <a:xfrm>
            <a:off x="1143000" y="1041480"/>
            <a:ext cx="6858000" cy="2387520"/>
          </a:xfrm>
          <a:prstGeom prst="rect">
            <a:avLst/>
          </a:prstGeom>
          <a:noFill/>
          <a:ln w="0">
            <a:noFill/>
          </a:ln>
        </p:spPr>
        <p:txBody>
          <a:bodyPr wrap="square" lIns="36576" tIns="18288" rIns="36576" bIns="18288" anchor="ctr">
            <a:normAutofit/>
          </a:bodyPr>
          <a:lstStyle/>
          <a:p>
            <a:pPr indent="0" algn="ctr">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500" b="0" u="none" strike="noStrike">
                <a:solidFill>
                  <a:srgbClr val="2E75B6"/>
                </a:solidFill>
                <a:effectLst/>
                <a:uFillTx/>
                <a:latin typeface="Cambria"/>
              </a:rPr>
              <a:t>Strategic Project Management</a:t>
            </a:r>
          </a:p>
        </p:txBody>
      </p:sp>
      <p:sp>
        <p:nvSpPr>
          <p:cNvPr id="25" name="PlaceHolder 2"/>
          <p:cNvSpPr>
            <a:spLocks noGrp="1"/>
          </p:cNvSpPr>
          <p:nvPr>
            <p:ph type="subTitle"/>
          </p:nvPr>
        </p:nvSpPr>
        <p:spPr>
          <a:xfrm>
            <a:off x="1143000" y="3601800"/>
            <a:ext cx="6858000" cy="1655640"/>
          </a:xfrm>
          <a:prstGeom prst="rect">
            <a:avLst/>
          </a:prstGeom>
          <a:noFill/>
          <a:ln w="0">
            <a:noFill/>
          </a:ln>
        </p:spPr>
        <p:txBody>
          <a:bodyPr lIns="91440" tIns="45720" rIns="91440" bIns="45720" anchor="t">
            <a:noAutofit/>
          </a:bodyPr>
          <a:lstStyle/>
          <a:p>
            <a:pPr indent="0" algn="ctr">
              <a:lnSpc>
                <a:spcPct val="90000"/>
              </a:lnSpc>
              <a:spcBef>
                <a:spcPts val="675"/>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525252"/>
                </a:solidFill>
                <a:effectLst/>
                <a:uFillTx/>
                <a:latin typeface="Calibri"/>
              </a:rPr>
              <a:t>Measures, Metrics, and Indicators</a:t>
            </a:r>
            <a:endParaRPr lang="en-US" sz="1800" b="0" u="none" strike="noStrike">
              <a:solidFill>
                <a:srgbClr val="000000"/>
              </a:solidFill>
              <a:effectLst/>
              <a:uFillTx/>
              <a:latin typeface="Calibri"/>
            </a:endParaRPr>
          </a:p>
        </p:txBody>
      </p:sp>
      <p:sp>
        <p:nvSpPr>
          <p:cNvPr id="2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0C46C95-F0EA-4D03-86FF-3FD12E62EEB1}" type="slidenum">
              <a:rPr lang="en-US" sz="900" b="0" u="none" strike="noStrike">
                <a:solidFill>
                  <a:srgbClr val="595959"/>
                </a:solidFill>
                <a:effectLst/>
                <a:uFillTx/>
                <a:latin typeface="Calibri"/>
              </a:rPr>
              <a:t>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Agenda</a:t>
            </a:r>
          </a:p>
        </p:txBody>
      </p:sp>
      <p:sp>
        <p:nvSpPr>
          <p:cNvPr id="29" name="TextBox 28"/>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OPM3 Project Maturity Model</a:t>
            </a:r>
          </a:p>
          <a:p>
            <a:pPr marL="171360"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Metrics and Measurement Techniques</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Financial metrics</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Standard project metrics</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Qualitative metrics</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Earned Value Analysis</a:t>
            </a:r>
          </a:p>
          <a:p>
            <a:pPr marL="171360"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Creating a Performance Measurement System (PMS)</a:t>
            </a:r>
          </a:p>
          <a:p>
            <a:pPr marL="171360"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Software Tools</a:t>
            </a:r>
          </a:p>
          <a:p>
            <a:pPr marL="171360"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Case Study: PMS System and Maturity Measurement</a:t>
            </a:r>
          </a:p>
          <a:p>
            <a:pPr marL="171360"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400" b="0" u="none" strike="noStrike">
              <a:solidFill>
                <a:srgbClr val="000000"/>
              </a:solidFill>
              <a:effectLst/>
              <a:uFillTx/>
              <a:latin typeface="Calibri"/>
            </a:endParaRPr>
          </a:p>
        </p:txBody>
      </p:sp>
      <p:sp>
        <p:nvSpPr>
          <p:cNvPr id="3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BB77573-3EC5-4F03-8D97-38271FF8EECF}" type="slidenum">
              <a:rPr lang="en-US" sz="900" b="0" u="none" strike="noStrike">
                <a:solidFill>
                  <a:srgbClr val="595959"/>
                </a:solidFill>
                <a:effectLst/>
                <a:uFillTx/>
                <a:latin typeface="Calibri"/>
              </a:rPr>
              <a:t>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ooter Placeholder 2"/>
          <p:cNvSpPr/>
          <p:nvPr/>
        </p:nvSpPr>
        <p:spPr>
          <a:xfrm>
            <a:off x="7010280" y="6400800"/>
            <a:ext cx="2133720" cy="4572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1" i="1" u="none" strike="noStrike">
                <a:solidFill>
                  <a:srgbClr val="ED7D31"/>
                </a:solidFill>
                <a:effectLst/>
                <a:uFillTx/>
                <a:latin typeface="Comic Sans MS"/>
                <a:ea typeface="Arial"/>
              </a:rPr>
              <a:t>Slide </a:t>
            </a:r>
            <a:fld id="{BCC75F17-7F3C-4016-B3FA-16E15FF27A1A}" type="slidenum">
              <a:rPr lang="en-US" sz="1000" b="1" i="1" u="none" strike="noStrike">
                <a:solidFill>
                  <a:srgbClr val="ED7D31"/>
                </a:solidFill>
                <a:effectLst/>
                <a:uFillTx/>
                <a:latin typeface="Comic Sans MS"/>
                <a:ea typeface="Arial"/>
              </a:rPr>
              <a:t>3</a:t>
            </a:fld>
            <a:endParaRPr lang="en-US" sz="1000" b="0" u="none" strike="noStrike">
              <a:solidFill>
                <a:srgbClr val="000000"/>
              </a:solidFill>
              <a:effectLst/>
              <a:uFillTx/>
              <a:latin typeface="Calibri"/>
            </a:endParaRPr>
          </a:p>
        </p:txBody>
      </p:sp>
      <p:sp>
        <p:nvSpPr>
          <p:cNvPr id="33"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Strategic PM Roadmap</a:t>
            </a:r>
          </a:p>
        </p:txBody>
      </p:sp>
      <p:grpSp>
        <p:nvGrpSpPr>
          <p:cNvPr id="34" name="Group 24"/>
          <p:cNvGrpSpPr/>
          <p:nvPr/>
        </p:nvGrpSpPr>
        <p:grpSpPr>
          <a:xfrm>
            <a:off x="685800" y="1447920"/>
            <a:ext cx="7848720" cy="5813280"/>
            <a:chOff x="685800" y="1447920"/>
            <a:chExt cx="7848720" cy="5813280"/>
          </a:xfrm>
        </p:grpSpPr>
        <p:sp>
          <p:nvSpPr>
            <p:cNvPr id="35" name="Text Box 5"/>
            <p:cNvSpPr/>
            <p:nvPr/>
          </p:nvSpPr>
          <p:spPr>
            <a:xfrm>
              <a:off x="2819520" y="1447920"/>
              <a:ext cx="3657600" cy="459720"/>
            </a:xfrm>
            <a:prstGeom prst="rect">
              <a:avLst/>
            </a:prstGeom>
            <a:solidFill>
              <a:srgbClr val="CCFFCC"/>
            </a:solidFill>
            <a:ln w="38160">
              <a:solidFill>
                <a:srgbClr val="00FF00"/>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Comic Sans MS"/>
                  <a:ea typeface="Arial"/>
                </a:rPr>
                <a:t>Effective Management</a:t>
              </a:r>
              <a:endParaRPr lang="en-US" sz="2400" b="0" u="none" strike="noStrike">
                <a:solidFill>
                  <a:srgbClr val="000000"/>
                </a:solidFill>
                <a:effectLst/>
                <a:uFillTx/>
                <a:latin typeface="Calibri"/>
              </a:endParaRPr>
            </a:p>
          </p:txBody>
        </p:sp>
        <p:sp>
          <p:nvSpPr>
            <p:cNvPr id="36" name="Text Box 6"/>
            <p:cNvSpPr/>
            <p:nvPr/>
          </p:nvSpPr>
          <p:spPr>
            <a:xfrm>
              <a:off x="1447920" y="2286000"/>
              <a:ext cx="1523880" cy="3682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Processes</a:t>
              </a:r>
              <a:endParaRPr lang="en-US" sz="1800" b="0" u="none" strike="noStrike">
                <a:solidFill>
                  <a:srgbClr val="000000"/>
                </a:solidFill>
                <a:effectLst/>
                <a:uFillTx/>
                <a:latin typeface="Calibri"/>
              </a:endParaRPr>
            </a:p>
          </p:txBody>
        </p:sp>
        <p:sp>
          <p:nvSpPr>
            <p:cNvPr id="37" name="Text Box 7"/>
            <p:cNvSpPr/>
            <p:nvPr/>
          </p:nvSpPr>
          <p:spPr>
            <a:xfrm>
              <a:off x="2971800" y="2362320"/>
              <a:ext cx="1523880" cy="3682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Portfolios</a:t>
              </a:r>
              <a:endParaRPr lang="en-US" sz="1800" b="0" u="none" strike="noStrike">
                <a:solidFill>
                  <a:srgbClr val="000000"/>
                </a:solidFill>
                <a:effectLst/>
                <a:uFillTx/>
                <a:latin typeface="Calibri"/>
              </a:endParaRPr>
            </a:p>
          </p:txBody>
        </p:sp>
        <p:sp>
          <p:nvSpPr>
            <p:cNvPr id="38" name="Text Box 8"/>
            <p:cNvSpPr/>
            <p:nvPr/>
          </p:nvSpPr>
          <p:spPr>
            <a:xfrm>
              <a:off x="4495680" y="2438280"/>
              <a:ext cx="1524240" cy="3682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Programs</a:t>
              </a:r>
              <a:endParaRPr lang="en-US" sz="1800" b="0" u="none" strike="noStrike">
                <a:solidFill>
                  <a:srgbClr val="000000"/>
                </a:solidFill>
                <a:effectLst/>
                <a:uFillTx/>
                <a:latin typeface="Calibri"/>
              </a:endParaRPr>
            </a:p>
          </p:txBody>
        </p:sp>
        <p:sp>
          <p:nvSpPr>
            <p:cNvPr id="39" name="Text Box 9"/>
            <p:cNvSpPr/>
            <p:nvPr/>
          </p:nvSpPr>
          <p:spPr>
            <a:xfrm>
              <a:off x="6019920" y="2514600"/>
              <a:ext cx="1523880" cy="36828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Projects</a:t>
              </a:r>
              <a:endParaRPr lang="en-US" sz="1800" b="0" u="none" strike="noStrike">
                <a:solidFill>
                  <a:srgbClr val="000000"/>
                </a:solidFill>
                <a:effectLst/>
                <a:uFillTx/>
                <a:latin typeface="Calibri"/>
              </a:endParaRPr>
            </a:p>
          </p:txBody>
        </p:sp>
        <p:sp>
          <p:nvSpPr>
            <p:cNvPr id="40" name="Text Box 10"/>
            <p:cNvSpPr/>
            <p:nvPr/>
          </p:nvSpPr>
          <p:spPr>
            <a:xfrm>
              <a:off x="3048120" y="3124080"/>
              <a:ext cx="3047760" cy="398880"/>
            </a:xfrm>
            <a:prstGeom prst="rect">
              <a:avLst/>
            </a:prstGeom>
            <a:solidFill>
              <a:srgbClr val="CCFFCC"/>
            </a:solidFill>
            <a:ln w="38160">
              <a:solidFill>
                <a:srgbClr val="00FF00"/>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1" i="1" u="none" strike="noStrike">
                  <a:solidFill>
                    <a:srgbClr val="ED7D31"/>
                  </a:solidFill>
                  <a:effectLst/>
                  <a:uFillTx/>
                  <a:latin typeface="Comic Sans MS"/>
                </a:rPr>
                <a:t>Measure Results</a:t>
              </a:r>
              <a:endParaRPr lang="en-US" sz="2000" b="0" u="none" strike="noStrike">
                <a:solidFill>
                  <a:srgbClr val="000000"/>
                </a:solidFill>
                <a:effectLst/>
                <a:uFillTx/>
                <a:latin typeface="Calibri"/>
              </a:endParaRPr>
            </a:p>
          </p:txBody>
        </p:sp>
        <p:sp>
          <p:nvSpPr>
            <p:cNvPr id="41" name="Text Box 11"/>
            <p:cNvSpPr/>
            <p:nvPr/>
          </p:nvSpPr>
          <p:spPr>
            <a:xfrm>
              <a:off x="3048120" y="3657600"/>
              <a:ext cx="3047760" cy="398880"/>
            </a:xfrm>
            <a:prstGeom prst="rect">
              <a:avLst/>
            </a:prstGeom>
            <a:solidFill>
              <a:srgbClr val="CCFFCC"/>
            </a:solidFill>
            <a:ln w="38160">
              <a:solidFill>
                <a:srgbClr val="00FF00"/>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Comic Sans MS"/>
                  <a:ea typeface="Arial"/>
                </a:rPr>
                <a:t>Baselines</a:t>
              </a:r>
              <a:endParaRPr lang="en-US" sz="2000" b="0" u="none" strike="noStrike">
                <a:solidFill>
                  <a:srgbClr val="000000"/>
                </a:solidFill>
                <a:effectLst/>
                <a:uFillTx/>
                <a:latin typeface="Calibri"/>
              </a:endParaRPr>
            </a:p>
          </p:txBody>
        </p:sp>
        <p:sp>
          <p:nvSpPr>
            <p:cNvPr id="42" name="Text Box 12"/>
            <p:cNvSpPr/>
            <p:nvPr/>
          </p:nvSpPr>
          <p:spPr>
            <a:xfrm>
              <a:off x="2286000" y="4389480"/>
              <a:ext cx="1752480" cy="287172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i="1" u="none" strike="noStrike">
                  <a:solidFill>
                    <a:srgbClr val="000000"/>
                  </a:solidFill>
                  <a:effectLst/>
                  <a:uFillTx/>
                  <a:latin typeface="Comic Sans MS"/>
                  <a:ea typeface="Arial"/>
                </a:rPr>
                <a:t>Inputs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Management</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Clients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Customers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Employees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omic Sans MS"/>
                  <a:ea typeface="Arial"/>
                </a:rPr>
                <a:t>Stakeholders</a:t>
              </a:r>
              <a:endParaRPr lang="en-US" sz="1800" b="0" u="none" strike="noStrike">
                <a:solidFill>
                  <a:srgbClr val="000000"/>
                </a:solidFill>
                <a:effectLst/>
                <a:uFillTx/>
                <a:latin typeface="Calibri"/>
              </a:endParaRPr>
            </a:p>
            <a:p>
              <a:pPr>
                <a:lnSpc>
                  <a:spcPct val="100000"/>
                </a:lnSpc>
                <a:spcBef>
                  <a:spcPts val="1125"/>
                </a:spcBef>
                <a:buClr>
                  <a:srgbClr val="000000"/>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3" name="Text Box 13"/>
            <p:cNvSpPr/>
            <p:nvPr/>
          </p:nvSpPr>
          <p:spPr>
            <a:xfrm>
              <a:off x="5334120" y="4389480"/>
              <a:ext cx="1981080" cy="2871720"/>
            </a:xfrm>
            <a:prstGeom prst="rect">
              <a:avLst/>
            </a:prstGeom>
            <a:solidFill>
              <a:srgbClr val="CCFFFF"/>
            </a:solidFill>
            <a:ln w="38160">
              <a:solidFill>
                <a:srgbClr val="ED7D31"/>
              </a:solidFill>
              <a:miter/>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i="1" u="none" strike="noStrike">
                  <a:solidFill>
                    <a:srgbClr val="000000"/>
                  </a:solidFill>
                  <a:effectLst/>
                  <a:uFillTx/>
                  <a:latin typeface="Comic Sans MS"/>
                </a:rPr>
                <a:t>Measurement</a:t>
              </a:r>
              <a:endParaRPr lang="en-US" sz="1800" b="0" u="none" strike="noStrike">
                <a:solidFill>
                  <a:srgbClr val="000000"/>
                </a:solidFill>
                <a:effectLst/>
                <a:uFillTx/>
                <a:latin typeface="Calibri"/>
              </a:endParaRPr>
            </a:p>
            <a:p>
              <a:pPr>
                <a:lnSpc>
                  <a:spcPct val="100000"/>
                </a:lnSpc>
                <a:spcBef>
                  <a:spcPts val="1125"/>
                </a:spcBef>
                <a:buClr>
                  <a:srgbClr val="ED7D31"/>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ED7D31"/>
                  </a:solidFill>
                  <a:effectLst/>
                  <a:uFillTx/>
                  <a:latin typeface="Comic Sans MS"/>
                </a:rPr>
                <a:t>Risks</a:t>
              </a:r>
              <a:endParaRPr lang="en-US" sz="1800" b="0" u="none" strike="noStrike">
                <a:solidFill>
                  <a:srgbClr val="000000"/>
                </a:solidFill>
                <a:effectLst/>
                <a:uFillTx/>
                <a:latin typeface="Calibri"/>
              </a:endParaRPr>
            </a:p>
            <a:p>
              <a:pPr>
                <a:lnSpc>
                  <a:spcPct val="100000"/>
                </a:lnSpc>
                <a:spcBef>
                  <a:spcPts val="1125"/>
                </a:spcBef>
                <a:buClr>
                  <a:srgbClr val="ED7D31"/>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ED7D31"/>
                  </a:solidFill>
                  <a:effectLst/>
                  <a:uFillTx/>
                  <a:latin typeface="Comic Sans MS"/>
                </a:rPr>
                <a:t>KPIs</a:t>
              </a:r>
              <a:endParaRPr lang="en-US" sz="1800" b="0" u="none" strike="noStrike">
                <a:solidFill>
                  <a:srgbClr val="000000"/>
                </a:solidFill>
                <a:effectLst/>
                <a:uFillTx/>
                <a:latin typeface="Calibri"/>
              </a:endParaRPr>
            </a:p>
            <a:p>
              <a:pPr>
                <a:lnSpc>
                  <a:spcPct val="100000"/>
                </a:lnSpc>
                <a:spcBef>
                  <a:spcPts val="1125"/>
                </a:spcBef>
                <a:buClr>
                  <a:srgbClr val="ED7D31"/>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ED7D31"/>
                  </a:solidFill>
                  <a:effectLst/>
                  <a:uFillTx/>
                  <a:latin typeface="Comic Sans MS"/>
                </a:rPr>
                <a:t>Metrics</a:t>
              </a:r>
              <a:endParaRPr lang="en-US" sz="1800" b="0" u="none" strike="noStrike">
                <a:solidFill>
                  <a:srgbClr val="000000"/>
                </a:solidFill>
                <a:effectLst/>
                <a:uFillTx/>
                <a:latin typeface="Calibri"/>
              </a:endParaRPr>
            </a:p>
            <a:p>
              <a:pPr>
                <a:lnSpc>
                  <a:spcPct val="100000"/>
                </a:lnSpc>
                <a:spcBef>
                  <a:spcPts val="1125"/>
                </a:spcBef>
                <a:buClr>
                  <a:srgbClr val="ED7D31"/>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ED7D31"/>
                  </a:solidFill>
                  <a:effectLst/>
                  <a:uFillTx/>
                  <a:latin typeface="Comic Sans MS"/>
                </a:rPr>
                <a:t>Measurements</a:t>
              </a:r>
              <a:endParaRPr lang="en-US" sz="1800" b="0" u="none" strike="noStrike">
                <a:solidFill>
                  <a:srgbClr val="000000"/>
                </a:solidFill>
                <a:effectLst/>
                <a:uFillTx/>
                <a:latin typeface="Calibri"/>
              </a:endParaRPr>
            </a:p>
            <a:p>
              <a:pPr>
                <a:lnSpc>
                  <a:spcPct val="100000"/>
                </a:lnSpc>
                <a:spcBef>
                  <a:spcPts val="1125"/>
                </a:spcBef>
                <a:buClr>
                  <a:srgbClr val="ED7D31"/>
                </a:buClr>
                <a:buFont typeface="Comic Sans MS"/>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1" i="1" u="none" strike="noStrike">
                  <a:solidFill>
                    <a:srgbClr val="ED7D31"/>
                  </a:solidFill>
                  <a:effectLst/>
                  <a:uFillTx/>
                  <a:latin typeface="Comic Sans MS"/>
                </a:rPr>
                <a:t>Estimates</a:t>
              </a:r>
              <a:endParaRPr lang="en-US" sz="1800" b="0" u="none" strike="noStrike">
                <a:solidFill>
                  <a:srgbClr val="000000"/>
                </a:solidFill>
                <a:effectLst/>
                <a:uFillTx/>
                <a:latin typeface="Calibri"/>
              </a:endParaRPr>
            </a:p>
            <a:p>
              <a:pPr>
                <a:lnSpc>
                  <a:spcPct val="100000"/>
                </a:lnSpc>
                <a:spcBef>
                  <a:spcPts val="11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4" name="AutoShape 15"/>
            <p:cNvSpPr/>
            <p:nvPr/>
          </p:nvSpPr>
          <p:spPr>
            <a:xfrm>
              <a:off x="4114800" y="5334120"/>
              <a:ext cx="1143000" cy="609480"/>
            </a:xfrm>
            <a:prstGeom prst="leftRightArrow">
              <a:avLst>
                <a:gd name="adj1" fmla="val 50000"/>
                <a:gd name="adj2" fmla="val 37334"/>
              </a:avLst>
            </a:prstGeom>
            <a:solidFill>
              <a:srgbClr val="00FF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Times New Roman"/>
                  <a:ea typeface="Arial"/>
                </a:rPr>
                <a:t>Consensus</a:t>
              </a:r>
              <a:endParaRPr lang="en-US" sz="1800" b="0" u="none" strike="noStrike">
                <a:solidFill>
                  <a:srgbClr val="000000"/>
                </a:solidFill>
                <a:effectLst/>
                <a:uFillTx/>
                <a:latin typeface="Calibri"/>
              </a:endParaRPr>
            </a:p>
          </p:txBody>
        </p:sp>
        <p:sp>
          <p:nvSpPr>
            <p:cNvPr id="45" name="AutoShape 17"/>
            <p:cNvSpPr/>
            <p:nvPr/>
          </p:nvSpPr>
          <p:spPr>
            <a:xfrm>
              <a:off x="7696080" y="2666880"/>
              <a:ext cx="838440" cy="3429000"/>
            </a:xfrm>
            <a:custGeom>
              <a:avLst/>
              <a:gdLst>
                <a:gd name="textAreaLeft" fmla="*/ 112320 w 838440"/>
                <a:gd name="textAreaRight" fmla="*/ 726120 w 838440"/>
                <a:gd name="textAreaTop" fmla="*/ 600120 h 3429000"/>
                <a:gd name="textAreaBottom" fmla="*/ 2486160 h 3429000"/>
                <a:gd name="GluePoint1X" fmla="*/ 0 w 21600"/>
                <a:gd name="GluePoint1Y" fmla="*/ 15 h 21600"/>
                <a:gd name="GluePoint2X" fmla="*/ 2 w 21600"/>
                <a:gd name="GluePoint2Y" fmla="*/ 11 h 21600"/>
                <a:gd name="GluePoint3X" fmla="*/ 0 w 21600"/>
                <a:gd name="GluePoint3Y" fmla="*/ 8 h 21600"/>
                <a:gd name="GluePoint4X" fmla="*/ 2 w 21600"/>
                <a:gd name="GluePoint4Y" fmla="*/ 13 h 21600"/>
                <a:gd name="GluePoint5X" fmla="*/ 21 w 21600"/>
                <a:gd name="GluePoint5Y" fmla="*/ 16 h 2160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1600" h="21600">
                  <a:moveTo>
                    <a:pt x="0" y="0"/>
                  </a:moveTo>
                  <a:arcTo wR="21600" hR="7560" stAng="-5400000" swAng="5400000"/>
                  <a:lnTo>
                    <a:pt x="21600" y="11880"/>
                  </a:lnTo>
                  <a:arcTo wR="21600" hR="7560" stAng="0" swAng="2682637"/>
                  <a:lnTo>
                    <a:pt x="7200" y="21168"/>
                  </a:lnTo>
                  <a:lnTo>
                    <a:pt x="0" y="17280"/>
                  </a:lnTo>
                  <a:lnTo>
                    <a:pt x="7200" y="12528"/>
                  </a:lnTo>
                  <a:lnTo>
                    <a:pt x="7200" y="14688"/>
                  </a:lnTo>
                  <a:arcTo wR="21600" hR="7560" stAng="2682637" swAng="-2325203"/>
                  <a:lnTo>
                    <a:pt x="20700" y="9720"/>
                  </a:lnTo>
                  <a:arcTo wR="21600" hR="7560" stAng="-357435" swAng="-5042565"/>
                  <a:close/>
                </a:path>
                <a:path w="21600" h="21600" fill="darkenLess">
                  <a:moveTo>
                    <a:pt x="0" y="0"/>
                  </a:moveTo>
                  <a:arcTo wR="21600" hR="7560" stAng="-5400000" swAng="5400000"/>
                  <a:lnTo>
                    <a:pt x="21600" y="11880"/>
                  </a:lnTo>
                  <a:arcTo wR="21600" hR="7560" stAng="0" swAng="-357435"/>
                  <a:lnTo>
                    <a:pt x="20700" y="9720"/>
                  </a:lnTo>
                  <a:arcTo wR="21600" hR="7560" stAng="-357435" swAng="-5042565"/>
                  <a:close/>
                </a:path>
              </a:pathLst>
            </a:custGeom>
            <a:solidFill>
              <a:srgbClr val="3366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6" name="AutoShape 18"/>
            <p:cNvSpPr/>
            <p:nvPr/>
          </p:nvSpPr>
          <p:spPr>
            <a:xfrm>
              <a:off x="685800" y="2666880"/>
              <a:ext cx="838080" cy="3581640"/>
            </a:xfrm>
            <a:custGeom>
              <a:avLst/>
              <a:gdLst>
                <a:gd name="textAreaLeft" fmla="*/ 112320 w 838080"/>
                <a:gd name="textAreaRight" fmla="*/ 725760 w 838080"/>
                <a:gd name="textAreaTop" fmla="*/ 626760 h 3581640"/>
                <a:gd name="textAreaBottom" fmla="*/ 2596680 h 3581640"/>
                <a:gd name="GluePoint1X" fmla="*/ 0 w 21600"/>
                <a:gd name="GluePoint1Y" fmla="*/ 17 h 21600"/>
                <a:gd name="GluePoint2X" fmla="*/ 2 w 21600"/>
                <a:gd name="GluePoint2Y" fmla="*/ 14 h 21600"/>
                <a:gd name="GluePoint3X" fmla="*/ 22 w 21600"/>
                <a:gd name="GluePoint3Y" fmla="*/ 8 h 21600"/>
                <a:gd name="GluePoint4X" fmla="*/ 2 w 21600"/>
                <a:gd name="GluePoint4Y" fmla="*/ 12 h 21600"/>
                <a:gd name="GluePoint5X" fmla="*/ 22 w 21600"/>
                <a:gd name="GluePoint5Y" fmla="*/ 16 h 21600"/>
              </a:gdLst>
              <a:ahLst/>
              <a:cxnLst>
                <a:cxn ang="0">
                  <a:pos x="GluePoint1X" y="GluePoint1Y"/>
                </a:cxn>
                <a:cxn ang="0">
                  <a:pos x="GluePoint2X" y="GluePoint2Y"/>
                </a:cxn>
                <a:cxn ang="0">
                  <a:pos x="GluePoint3X" y="GluePoint3Y"/>
                </a:cxn>
                <a:cxn ang="0">
                  <a:pos x="GluePoint4X" y="GluePoint4Y"/>
                </a:cxn>
                <a:cxn ang="0">
                  <a:pos x="GluePoint5X" y="GluePoint5Y"/>
                </a:cxn>
              </a:cxnLst>
              <a:rect l="textAreaLeft" t="textAreaTop" r="textAreaRight" b="textAreaBottom"/>
              <a:pathLst>
                <a:path w="21600" h="21600">
                  <a:moveTo>
                    <a:pt x="21600" y="0"/>
                  </a:moveTo>
                  <a:arcTo wR="21600" hR="7560" stAng="-5400000" swAng="-5400000"/>
                  <a:lnTo>
                    <a:pt x="0" y="11880"/>
                  </a:lnTo>
                  <a:arcTo wR="21600" hR="7560" stAng="10800000" swAng="-2682637"/>
                  <a:lnTo>
                    <a:pt x="14400" y="21168"/>
                  </a:lnTo>
                  <a:lnTo>
                    <a:pt x="21600" y="17280"/>
                  </a:lnTo>
                  <a:lnTo>
                    <a:pt x="14400" y="12528"/>
                  </a:lnTo>
                  <a:lnTo>
                    <a:pt x="14400" y="14688"/>
                  </a:lnTo>
                  <a:arcTo wR="21600" hR="7560" stAng="8117363" swAng="2325203"/>
                  <a:lnTo>
                    <a:pt x="900" y="9720"/>
                  </a:lnTo>
                  <a:arcTo wR="21600" hR="7560" stAng="-10442565" swAng="5042565"/>
                  <a:close/>
                </a:path>
                <a:path w="21600" h="21600" fill="darkenLess">
                  <a:moveTo>
                    <a:pt x="21600" y="0"/>
                  </a:moveTo>
                  <a:arcTo wR="21600" hR="7560" stAng="-5400000" swAng="-5400000"/>
                  <a:lnTo>
                    <a:pt x="0" y="7560"/>
                  </a:lnTo>
                  <a:arcTo wR="21600" hR="7560" stAng="10800000" swAng="-357435"/>
                  <a:lnTo>
                    <a:pt x="900" y="9720"/>
                  </a:lnTo>
                  <a:arcTo wR="21600" hR="7560" stAng="-10442565" swAng="5042565"/>
                  <a:close/>
                </a:path>
              </a:pathLst>
            </a:custGeom>
            <a:solidFill>
              <a:srgbClr val="3366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7" name="AutoShape 19"/>
            <p:cNvSpPr/>
            <p:nvPr/>
          </p:nvSpPr>
          <p:spPr>
            <a:xfrm>
              <a:off x="4495680" y="4191120"/>
              <a:ext cx="381240" cy="1143000"/>
            </a:xfrm>
            <a:prstGeom prst="upArrow">
              <a:avLst>
                <a:gd name="adj1" fmla="val 50000"/>
                <a:gd name="adj2" fmla="val 74953"/>
              </a:avLst>
            </a:prstGeom>
            <a:solidFill>
              <a:srgbClr val="00FF00"/>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8" name="AutoShape 20"/>
            <p:cNvSpPr/>
            <p:nvPr/>
          </p:nvSpPr>
          <p:spPr>
            <a:xfrm>
              <a:off x="4419720" y="1981080"/>
              <a:ext cx="457200" cy="304920"/>
            </a:xfrm>
            <a:prstGeom prst="upArrow">
              <a:avLst>
                <a:gd name="adj1" fmla="val 50000"/>
                <a:gd name="adj2" fmla="val 25000"/>
              </a:avLst>
            </a:prstGeom>
            <a:solidFill>
              <a:srgbClr val="339966"/>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9" name="Text Box 21"/>
            <p:cNvSpPr/>
            <p:nvPr/>
          </p:nvSpPr>
          <p:spPr>
            <a:xfrm>
              <a:off x="6400800" y="3429000"/>
              <a:ext cx="762120" cy="3376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u="none" strike="noStrike">
                  <a:solidFill>
                    <a:srgbClr val="000000"/>
                  </a:solidFill>
                  <a:effectLst/>
                  <a:uFillTx/>
                  <a:latin typeface="Comic Sans MS"/>
                  <a:ea typeface="Arial"/>
                </a:rPr>
                <a:t>Pilots</a:t>
              </a:r>
              <a:endParaRPr lang="en-US" sz="1600" b="0" u="none" strike="noStrike">
                <a:solidFill>
                  <a:srgbClr val="000000"/>
                </a:solidFill>
                <a:effectLst/>
                <a:uFillTx/>
                <a:latin typeface="Calibri"/>
              </a:endParaRPr>
            </a:p>
          </p:txBody>
        </p:sp>
        <p:sp>
          <p:nvSpPr>
            <p:cNvPr id="50" name="Text Box 22"/>
            <p:cNvSpPr/>
            <p:nvPr/>
          </p:nvSpPr>
          <p:spPr>
            <a:xfrm>
              <a:off x="1600200" y="2971800"/>
              <a:ext cx="1219320" cy="58140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00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1" u="none" strike="noStrike">
                  <a:solidFill>
                    <a:srgbClr val="000000"/>
                  </a:solidFill>
                  <a:effectLst/>
                  <a:uFillTx/>
                  <a:latin typeface="Comic Sans MS"/>
                  <a:ea typeface="Arial"/>
                </a:rPr>
                <a:t>Defined Methods</a:t>
              </a:r>
              <a:endParaRPr lang="en-US" sz="1600" b="0" u="none" strike="noStrike">
                <a:solidFill>
                  <a:srgbClr val="000000"/>
                </a:solidFill>
                <a:effectLst/>
                <a:uFillTx/>
                <a:latin typeface="Calibri"/>
              </a:endParaRPr>
            </a:p>
          </p:txBody>
        </p:sp>
        <p:sp>
          <p:nvSpPr>
            <p:cNvPr id="51" name="Freeform 23"/>
            <p:cNvSpPr/>
            <p:nvPr/>
          </p:nvSpPr>
          <p:spPr>
            <a:xfrm>
              <a:off x="2133720" y="2819520"/>
              <a:ext cx="914400" cy="901440"/>
            </a:xfrm>
            <a:custGeom>
              <a:avLst/>
              <a:gdLst>
                <a:gd name="textAreaLeft" fmla="*/ 0 w 914400"/>
                <a:gd name="textAreaRight" fmla="*/ 914760 w 914400"/>
                <a:gd name="textAreaTop" fmla="*/ 0 h 901440"/>
                <a:gd name="textAreaBottom" fmla="*/ 901800 h 901440"/>
                <a:gd name="GluePoint1X" fmla="*/ 61462427 w 688"/>
                <a:gd name="GluePoint1Y" fmla="*/ 423917230 h 616"/>
                <a:gd name="GluePoint2X" fmla="*/ 61462427 w 688"/>
                <a:gd name="GluePoint2Y" fmla="*/ 423917230 h 616"/>
                <a:gd name="GluePoint3X" fmla="*/ 61462427 w 688"/>
                <a:gd name="GluePoint3Y" fmla="*/ 0 h 616"/>
              </a:gdLst>
              <a:ahLst/>
              <a:cxnLst>
                <a:cxn ang="0">
                  <a:pos x="GluePoint1X" y="GluePoint1Y"/>
                </a:cxn>
                <a:cxn ang="0">
                  <a:pos x="GluePoint2X" y="GluePoint2Y"/>
                </a:cxn>
                <a:cxn ang="0">
                  <a:pos x="GluePoint3X" y="GluePoint3Y"/>
                </a:cxn>
              </a:cxnLst>
              <a:rect l="textAreaLeft" t="textAreaTop" r="textAreaRight" b="textAreaBottom"/>
              <a:pathLst>
                <a:path w="688" h="616">
                  <a:moveTo>
                    <a:pt x="688" y="528"/>
                  </a:moveTo>
                  <a:cubicBezTo>
                    <a:pt x="456" y="572"/>
                    <a:pt x="224" y="616"/>
                    <a:pt x="112" y="528"/>
                  </a:cubicBezTo>
                  <a:cubicBezTo>
                    <a:pt x="0" y="440"/>
                    <a:pt x="24" y="72"/>
                    <a:pt x="16" y="0"/>
                  </a:cubicBezTo>
                </a:path>
              </a:pathLst>
            </a:custGeom>
            <a:noFill/>
            <a:ln w="9360">
              <a:solidFill>
                <a:srgbClr val="000000"/>
              </a:solidFill>
              <a:round/>
              <a:tailEnd type="stealth" w="lg" len="lg"/>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sp>
          <p:nvSpPr>
            <p:cNvPr id="52" name="Freeform 26"/>
            <p:cNvSpPr/>
            <p:nvPr/>
          </p:nvSpPr>
          <p:spPr>
            <a:xfrm>
              <a:off x="6172200" y="3124080"/>
              <a:ext cx="685800" cy="1219320"/>
            </a:xfrm>
            <a:custGeom>
              <a:avLst/>
              <a:gdLst>
                <a:gd name="textAreaLeft" fmla="*/ 0 w 685800"/>
                <a:gd name="textAreaRight" fmla="*/ 686160 w 685800"/>
                <a:gd name="textAreaTop" fmla="*/ 0 h 1219320"/>
                <a:gd name="textAreaBottom" fmla="*/ 1219680 h 1219320"/>
                <a:gd name="GluePoint1X" fmla="*/ 0 w 1536"/>
                <a:gd name="GluePoint1Y" fmla="*/ 69064728 h 912"/>
                <a:gd name="GluePoint2X" fmla="*/ 0 w 1536"/>
                <a:gd name="GluePoint2Y" fmla="*/ 69064728 h 912"/>
                <a:gd name="GluePoint3X" fmla="*/ 0 w 1536"/>
                <a:gd name="GluePoint3Y" fmla="*/ 69064728 h 912"/>
                <a:gd name="GluePoint4X" fmla="*/ 0 w 1536"/>
                <a:gd name="GluePoint4Y" fmla="*/ 0 h 912"/>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1536" h="912">
                  <a:moveTo>
                    <a:pt x="144" y="912"/>
                  </a:moveTo>
                  <a:cubicBezTo>
                    <a:pt x="72" y="836"/>
                    <a:pt x="0" y="760"/>
                    <a:pt x="192" y="720"/>
                  </a:cubicBezTo>
                  <a:cubicBezTo>
                    <a:pt x="384" y="680"/>
                    <a:pt x="1072" y="792"/>
                    <a:pt x="1296" y="672"/>
                  </a:cubicBezTo>
                  <a:cubicBezTo>
                    <a:pt x="1520" y="552"/>
                    <a:pt x="1528" y="276"/>
                    <a:pt x="1536" y="0"/>
                  </a:cubicBezTo>
                </a:path>
              </a:pathLst>
            </a:custGeom>
            <a:noFill/>
            <a:ln w="9360">
              <a:solidFill>
                <a:srgbClr val="000000"/>
              </a:solidFill>
              <a:round/>
              <a:tailEnd type="stealth" w="lg" len="lg"/>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grpSp>
      <p:sp>
        <p:nvSpPr>
          <p:cNvPr id="5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ED24688-5F6A-494C-9E89-A545ACAA8ACA}" type="slidenum">
              <a:rPr lang="en-US" sz="900" b="0" u="none" strike="noStrike">
                <a:solidFill>
                  <a:srgbClr val="595959"/>
                </a:solidFill>
                <a:effectLst/>
                <a:uFillTx/>
                <a:latin typeface="Calibri"/>
              </a:rPr>
              <a:t>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laceHolder 1"/>
          <p:cNvSpPr>
            <a:spLocks noGrp="1"/>
          </p:cNvSpPr>
          <p:nvPr>
            <p:ph type="title"/>
          </p:nvPr>
        </p:nvSpPr>
        <p:spPr>
          <a:xfrm>
            <a:off x="4495680" y="320760"/>
            <a:ext cx="420048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Metrics</a:t>
            </a:r>
          </a:p>
        </p:txBody>
      </p:sp>
      <p:sp>
        <p:nvSpPr>
          <p:cNvPr id="56" name="TextBox 55"/>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104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 problem:</a:t>
            </a:r>
          </a:p>
          <a:p>
            <a:pPr marL="171360" indent="-171360">
              <a:lnSpc>
                <a:spcPct val="80000"/>
              </a:lnSpc>
              <a:spcBef>
                <a:spcPts val="104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	90/90 Rule</a:t>
            </a:r>
          </a:p>
          <a:p>
            <a:pPr marL="171360" indent="-171360">
              <a:lnSpc>
                <a:spcPct val="80000"/>
              </a:lnSpc>
              <a:spcBef>
                <a:spcPts val="104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	The first 90% of the project takes the first 90% of the time, and the last 10% of the project takes the other 90% of the time!</a:t>
            </a:r>
          </a:p>
          <a:p>
            <a:pPr marL="171360" indent="-171360">
              <a:lnSpc>
                <a:spcPct val="80000"/>
              </a:lnSpc>
              <a:spcBef>
                <a:spcPts val="104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	From Don Gause and Gerry Weinberg</a:t>
            </a:r>
          </a:p>
          <a:p>
            <a:pPr marL="171360" indent="-171360">
              <a:lnSpc>
                <a:spcPct val="80000"/>
              </a:lnSpc>
              <a:spcBef>
                <a:spcPts val="104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a:p>
            <a:pPr marL="171360" indent="-171360">
              <a:lnSpc>
                <a:spcPct val="80000"/>
              </a:lnSpc>
              <a:spcBef>
                <a:spcPts val="104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	How does a project get to be a year late? ... One day at a time.</a:t>
            </a:r>
          </a:p>
          <a:p>
            <a:pPr marL="171360" indent="-171360">
              <a:lnSpc>
                <a:spcPct val="80000"/>
              </a:lnSpc>
              <a:spcBef>
                <a:spcPts val="104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	Frederick Brooks, Jr., The Mythical Man Month </a:t>
            </a:r>
          </a:p>
        </p:txBody>
      </p:sp>
      <p:pic>
        <p:nvPicPr>
          <p:cNvPr id="57" name="Picture 4" descr="MPj01490720000[1]"/>
          <p:cNvPicPr/>
          <p:nvPr/>
        </p:nvPicPr>
        <p:blipFill>
          <a:blip r:embed="rId3"/>
          <a:stretch/>
        </p:blipFill>
        <p:spPr>
          <a:xfrm>
            <a:off x="380880" y="304920"/>
            <a:ext cx="1981440" cy="1323720"/>
          </a:xfrm>
          <a:prstGeom prst="rect">
            <a:avLst/>
          </a:prstGeom>
          <a:noFill/>
          <a:ln w="0">
            <a:noFill/>
          </a:ln>
        </p:spPr>
      </p:pic>
      <p:sp>
        <p:nvSpPr>
          <p:cNvPr id="5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C76AC1F-FBBC-4AB9-A58B-5900CE9A4360}" type="slidenum">
              <a:rPr lang="en-US" sz="900" b="0" u="none" strike="noStrike">
                <a:solidFill>
                  <a:srgbClr val="595959"/>
                </a:solidFill>
                <a:effectLst/>
                <a:uFillTx/>
                <a:latin typeface="Calibri"/>
              </a:rPr>
              <a:t>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Metrics</a:t>
            </a:r>
          </a:p>
        </p:txBody>
      </p:sp>
      <p:sp>
        <p:nvSpPr>
          <p:cNvPr id="61" name="TextBox 60"/>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We all think we’re on schedule and within budget - the daily numbers prove it - but 66% of all projects don’t meet the original goals.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Why?</a:t>
            </a:r>
          </a:p>
        </p:txBody>
      </p:sp>
      <p:sp>
        <p:nvSpPr>
          <p:cNvPr id="6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85177F8-B443-406B-90C7-4F324D345712}" type="slidenum">
              <a:rPr lang="en-US" sz="900" b="0" u="none" strike="noStrike">
                <a:solidFill>
                  <a:srgbClr val="595959"/>
                </a:solidFill>
                <a:effectLst/>
                <a:uFillTx/>
                <a:latin typeface="Calibri"/>
              </a:rPr>
              <a:t>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Metrics</a:t>
            </a:r>
          </a:p>
        </p:txBody>
      </p:sp>
      <p:sp>
        <p:nvSpPr>
          <p:cNvPr id="65" name="TextBox 64"/>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There are lies, damn lies, and statistics.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Mark Twain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Liars can figure, and figures can lie.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Anonymous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We need to pick the numbers which really let us know how </a:t>
            </a:r>
            <a:r>
              <a:rPr lang="en-US" sz="2100" b="0" u="sng" strike="noStrike">
                <a:solidFill>
                  <a:srgbClr val="000000"/>
                </a:solidFill>
                <a:effectLst/>
                <a:uFillTx/>
                <a:latin typeface="Calibri"/>
              </a:rPr>
              <a:t>this</a:t>
            </a:r>
            <a:r>
              <a:rPr lang="en-US" sz="2100" b="0" u="none" strike="noStrike">
                <a:solidFill>
                  <a:srgbClr val="000000"/>
                </a:solidFill>
                <a:effectLst/>
                <a:uFillTx/>
                <a:latin typeface="Calibri"/>
              </a:rPr>
              <a:t> project is doing.</a:t>
            </a:r>
          </a:p>
        </p:txBody>
      </p:sp>
      <p:sp>
        <p:nvSpPr>
          <p:cNvPr id="6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6BADA27-96FA-4F31-8F56-84278D3F069F}" type="slidenum">
              <a:rPr lang="en-US" sz="900" b="0" u="none" strike="noStrike">
                <a:solidFill>
                  <a:srgbClr val="595959"/>
                </a:solidFill>
                <a:effectLst/>
                <a:uFillTx/>
                <a:latin typeface="Calibri"/>
              </a:rPr>
              <a:t>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Metrics</a:t>
            </a:r>
          </a:p>
        </p:txBody>
      </p:sp>
      <p:sp>
        <p:nvSpPr>
          <p:cNvPr id="69" name="PlaceHolder 2"/>
          <p:cNvSpPr>
            <a:spLocks noGrp="1"/>
          </p:cNvSpPr>
          <p:nvPr>
            <p:ph/>
          </p:nvPr>
        </p:nvSpPr>
        <p:spPr>
          <a:xfrm>
            <a:off x="990720" y="2424240"/>
            <a:ext cx="7772400" cy="4114800"/>
          </a:xfrm>
          <a:prstGeom prst="rect">
            <a:avLst/>
          </a:prstGeom>
          <a:noFill/>
          <a:ln w="0">
            <a:noFill/>
          </a:ln>
        </p:spPr>
        <p:txBody>
          <a:bodyPr lIns="91440" tIns="45720" rIns="91440" bIns="4572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Generally, metrics are designed to reflect progress in the areas of resource utilization (i.e., budget, people, and assets), schedule, technical achievements, performance milestones, and others. Project metrics will vary depending on the project nature.</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PMI</a:t>
            </a:r>
            <a:r>
              <a:rPr lang="en-US" sz="1800" b="0" u="none" strike="noStrike">
                <a:solidFill>
                  <a:srgbClr val="000000"/>
                </a:solidFill>
                <a:effectLst/>
                <a:uFillTx/>
                <a:latin typeface="Calibri"/>
              </a:rPr>
              <a:t> </a:t>
            </a:r>
            <a:r>
              <a:rPr lang="en-US" sz="2000" b="0" u="none" strike="noStrike">
                <a:solidFill>
                  <a:srgbClr val="000000"/>
                </a:solidFill>
                <a:effectLst/>
                <a:uFillTx/>
                <a:latin typeface="Calibri"/>
              </a:rPr>
              <a:t>Seminar: How to Choose Appropriate Metrics to Achieve the Required Outcomes</a:t>
            </a:r>
          </a:p>
        </p:txBody>
      </p:sp>
      <p:sp>
        <p:nvSpPr>
          <p:cNvPr id="7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7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04AEFCF-0BF9-4A2B-A67E-239E943A11FB}" type="slidenum">
              <a:rPr lang="en-US" sz="900" b="0" u="none" strike="noStrike">
                <a:solidFill>
                  <a:srgbClr val="595959"/>
                </a:solidFill>
                <a:effectLst/>
                <a:uFillTx/>
                <a:latin typeface="Calibri"/>
              </a:rPr>
              <a:t>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PlaceHolder 1"/>
          <p:cNvSpPr>
            <a:spLocks noGrp="1"/>
          </p:cNvSpPr>
          <p:nvPr>
            <p:ph type="title"/>
          </p:nvPr>
        </p:nvSpPr>
        <p:spPr>
          <a:xfrm>
            <a:off x="4262040" y="284040"/>
            <a:ext cx="35910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Metrics</a:t>
            </a:r>
          </a:p>
        </p:txBody>
      </p:sp>
      <p:sp>
        <p:nvSpPr>
          <p:cNvPr id="73" name="TextBox 72"/>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Good metrics give us a look at our project right now as well as into the future.</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They are similar to the “leading indicators” used by economists, which give the economists an idea where the economy might be going.</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Metrics should be an early warning system, which gives us the ability to take corrective action in time to put a project back on track.</a:t>
            </a:r>
          </a:p>
        </p:txBody>
      </p:sp>
      <p:pic>
        <p:nvPicPr>
          <p:cNvPr id="74" name="Picture 4" descr="MPj01828660000[1]"/>
          <p:cNvPicPr/>
          <p:nvPr/>
        </p:nvPicPr>
        <p:blipFill>
          <a:blip r:embed="rId3"/>
          <a:stretch/>
        </p:blipFill>
        <p:spPr>
          <a:xfrm>
            <a:off x="228600" y="152280"/>
            <a:ext cx="2362320" cy="1590840"/>
          </a:xfrm>
          <a:prstGeom prst="rect">
            <a:avLst/>
          </a:prstGeom>
          <a:noFill/>
          <a:ln w="0">
            <a:noFill/>
          </a:ln>
        </p:spPr>
      </p:pic>
      <p:sp>
        <p:nvSpPr>
          <p:cNvPr id="7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7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600FBDB-B379-431B-8CAE-5955E5346204}" type="slidenum">
              <a:rPr lang="en-US" sz="900" b="0" u="none" strike="noStrike">
                <a:solidFill>
                  <a:srgbClr val="595959"/>
                </a:solidFill>
                <a:effectLst/>
                <a:uFillTx/>
                <a:latin typeface="Calibri"/>
              </a:rPr>
              <a:t>8</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PlaceHolder 1"/>
          <p:cNvSpPr>
            <a:spLocks noGrp="1"/>
          </p:cNvSpPr>
          <p:nvPr>
            <p:ph type="title"/>
          </p:nvPr>
        </p:nvSpPr>
        <p:spPr>
          <a:xfrm>
            <a:off x="2895120" y="228240"/>
            <a:ext cx="579132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1" u="none" strike="noStrike">
                <a:solidFill>
                  <a:srgbClr val="2E75B6"/>
                </a:solidFill>
                <a:effectLst/>
                <a:uFillTx/>
                <a:latin typeface="Cambria"/>
              </a:rPr>
              <a:t>Metrics and Measurement Techniques</a:t>
            </a:r>
            <a:endParaRPr lang="en-US" sz="3600" b="0" u="none" strike="noStrike">
              <a:solidFill>
                <a:srgbClr val="2E75B6"/>
              </a:solidFill>
              <a:effectLst/>
              <a:uFillTx/>
              <a:latin typeface="Cambria"/>
            </a:endParaRPr>
          </a:p>
        </p:txBody>
      </p:sp>
      <p:sp>
        <p:nvSpPr>
          <p:cNvPr id="78" name="TextBox 77"/>
          <p:cNvSpPr txBox="1"/>
          <p:nvPr/>
        </p:nvSpPr>
        <p:spPr>
          <a:xfrm>
            <a:off x="1447560" y="2356920"/>
            <a:ext cx="734364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How do we know which metrics to use?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 metrics must let the project team, project manager, and higher level managers know that the project-critical and organization-critical needs are being met, or that they aren’t.</a:t>
            </a:r>
          </a:p>
          <a:p>
            <a:pPr marL="857160" lvl="2" indent="-171360">
              <a:lnSpc>
                <a:spcPct val="90000"/>
              </a:lnSpc>
              <a:spcBef>
                <a:spcPts val="561"/>
              </a:spcBef>
              <a:tabLst>
                <a:tab pos="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	AND</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 metrics used must allow managers to effectively (re) allocate resources and priorities within and between projects, as needed.</a:t>
            </a:r>
          </a:p>
        </p:txBody>
      </p:sp>
      <p:pic>
        <p:nvPicPr>
          <p:cNvPr id="79" name="Picture 4" descr="j0316825"/>
          <p:cNvPicPr/>
          <p:nvPr/>
        </p:nvPicPr>
        <p:blipFill>
          <a:blip r:embed="rId3"/>
          <a:stretch/>
        </p:blipFill>
        <p:spPr>
          <a:xfrm>
            <a:off x="0" y="0"/>
            <a:ext cx="2590920" cy="1731960"/>
          </a:xfrm>
          <a:prstGeom prst="rect">
            <a:avLst/>
          </a:prstGeom>
          <a:noFill/>
          <a:ln w="0">
            <a:noFill/>
          </a:ln>
        </p:spPr>
      </p:pic>
      <p:sp>
        <p:nvSpPr>
          <p:cNvPr id="8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8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146F918-EDCE-49F4-BDE3-1CA708EE99B8}" type="slidenum">
              <a:rPr lang="en-US" sz="900" b="0" u="none" strike="noStrike">
                <a:solidFill>
                  <a:srgbClr val="595959"/>
                </a:solidFill>
                <a:effectLst/>
                <a:uFillTx/>
                <a:latin typeface="Calibri"/>
              </a:rPr>
              <a:t>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PlaceHolder 1"/>
          <p:cNvSpPr>
            <a:spLocks noGrp="1"/>
          </p:cNvSpPr>
          <p:nvPr>
            <p:ph type="title"/>
          </p:nvPr>
        </p:nvSpPr>
        <p:spPr>
          <a:xfrm>
            <a:off x="2666520" y="228240"/>
            <a:ext cx="61722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Metrics and Measurement  Techniques - Example</a:t>
            </a:r>
          </a:p>
        </p:txBody>
      </p:sp>
      <p:sp>
        <p:nvSpPr>
          <p:cNvPr id="83" name="TextBox 82"/>
          <p:cNvSpPr txBox="1"/>
          <p:nvPr/>
        </p:nvSpPr>
        <p:spPr>
          <a:xfrm>
            <a:off x="685800" y="1752480"/>
            <a:ext cx="7772400" cy="4114800"/>
          </a:xfrm>
          <a:prstGeom prst="rect">
            <a:avLst/>
          </a:prstGeom>
          <a:noFill/>
          <a:ln w="0">
            <a:noFill/>
          </a:ln>
        </p:spPr>
        <p:txBody>
          <a:bodyPr anchor="t">
            <a:normAutofit/>
          </a:bodyPr>
          <a:lstStyle/>
          <a:p>
            <a:pPr marL="171360" indent="-171360">
              <a:lnSpc>
                <a:spcPct val="70000"/>
              </a:lnSpc>
              <a:spcBef>
                <a:spcPts val="82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200" b="0" u="none" strike="noStrike">
                <a:solidFill>
                  <a:srgbClr val="000000"/>
                </a:solidFill>
                <a:effectLst/>
                <a:uFillTx/>
                <a:latin typeface="Calibri"/>
              </a:rPr>
              <a:t>The product of a particular project needs to be available by a market deadline. </a:t>
            </a:r>
          </a:p>
          <a:p>
            <a:pPr marL="514440" lvl="1" indent="-171360">
              <a:lnSpc>
                <a:spcPct val="70000"/>
              </a:lnSpc>
              <a:spcBef>
                <a:spcPts val="71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900" b="0" u="none" strike="noStrike">
                <a:solidFill>
                  <a:srgbClr val="000000"/>
                </a:solidFill>
                <a:effectLst/>
                <a:uFillTx/>
                <a:latin typeface="Calibri"/>
              </a:rPr>
              <a:t> Meeting project milestones will be critical to having the product by the deadline.</a:t>
            </a:r>
          </a:p>
          <a:p>
            <a:pPr marL="514440" lvl="1" indent="-171360">
              <a:lnSpc>
                <a:spcPct val="70000"/>
              </a:lnSpc>
              <a:spcBef>
                <a:spcPts val="71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900" b="0" u="none" strike="noStrike">
                <a:solidFill>
                  <a:srgbClr val="000000"/>
                </a:solidFill>
                <a:effectLst/>
                <a:uFillTx/>
                <a:latin typeface="Calibri"/>
              </a:rPr>
              <a:t>The milestones will only be valid if they are based upon good work breakdowns, with the tasks being realistically estimated and scheduled.</a:t>
            </a:r>
          </a:p>
          <a:p>
            <a:pPr marL="514440" lvl="1" indent="-171360">
              <a:lnSpc>
                <a:spcPct val="70000"/>
              </a:lnSpc>
              <a:spcBef>
                <a:spcPts val="71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900" b="0" u="none" strike="noStrike">
                <a:solidFill>
                  <a:srgbClr val="000000"/>
                </a:solidFill>
                <a:effectLst/>
                <a:uFillTx/>
                <a:latin typeface="Calibri"/>
              </a:rPr>
              <a:t>So the measures include time and tasks.</a:t>
            </a:r>
          </a:p>
          <a:p>
            <a:pPr marL="514440" lvl="1" indent="-171360">
              <a:lnSpc>
                <a:spcPct val="70000"/>
              </a:lnSpc>
              <a:spcBef>
                <a:spcPts val="71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900" b="0" u="none" strike="noStrike">
                <a:solidFill>
                  <a:srgbClr val="000000"/>
                </a:solidFill>
                <a:effectLst/>
                <a:uFillTx/>
                <a:latin typeface="Calibri"/>
              </a:rPr>
              <a:t>The metrics we need to track to meet the milestones include task hours against estimates, as well as task completion against the project schedule.</a:t>
            </a:r>
          </a:p>
          <a:p>
            <a:pPr marL="171360" indent="-171360">
              <a:lnSpc>
                <a:spcPct val="70000"/>
              </a:lnSpc>
              <a:spcBef>
                <a:spcPts val="82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200" b="0" u="none" strike="noStrike">
                <a:solidFill>
                  <a:srgbClr val="000000"/>
                </a:solidFill>
                <a:effectLst/>
                <a:uFillTx/>
                <a:latin typeface="Calibri"/>
              </a:rPr>
              <a:t>There are many assumptions here:</a:t>
            </a:r>
          </a:p>
          <a:p>
            <a:pPr marL="514440" lvl="1" indent="-171360">
              <a:lnSpc>
                <a:spcPct val="70000"/>
              </a:lnSpc>
              <a:spcBef>
                <a:spcPts val="71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900" b="0" u="none" strike="noStrike">
                <a:solidFill>
                  <a:srgbClr val="000000"/>
                </a:solidFill>
                <a:effectLst/>
                <a:uFillTx/>
                <a:latin typeface="Calibri"/>
              </a:rPr>
              <a:t>resource time and task completion are being tracked (accurately):</a:t>
            </a:r>
          </a:p>
          <a:p>
            <a:pPr marL="514440" lvl="1" indent="-171360">
              <a:lnSpc>
                <a:spcPct val="70000"/>
              </a:lnSpc>
              <a:spcBef>
                <a:spcPts val="71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900" b="0" u="none" strike="noStrike">
                <a:solidFill>
                  <a:srgbClr val="000000"/>
                </a:solidFill>
                <a:effectLst/>
                <a:uFillTx/>
                <a:latin typeface="Calibri"/>
              </a:rPr>
              <a:t> estimates were made from the work breakdown;</a:t>
            </a:r>
          </a:p>
          <a:p>
            <a:pPr marL="514440" lvl="1" indent="-171360">
              <a:lnSpc>
                <a:spcPct val="70000"/>
              </a:lnSpc>
              <a:spcBef>
                <a:spcPts val="71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900" b="0" u="none" strike="noStrike">
                <a:solidFill>
                  <a:srgbClr val="000000"/>
                </a:solidFill>
                <a:effectLst/>
                <a:uFillTx/>
                <a:latin typeface="Calibri"/>
              </a:rPr>
              <a:t>the work breakdown accurately reflects what needs to be done to complete the project, and so on.</a:t>
            </a:r>
          </a:p>
        </p:txBody>
      </p:sp>
      <p:sp>
        <p:nvSpPr>
          <p:cNvPr id="8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8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FCCC877-1736-4D1A-81A8-7DFC5A3D9B99}" type="slidenum">
              <a:rPr lang="en-US" sz="900" b="0" u="none" strike="noStrike">
                <a:solidFill>
                  <a:srgbClr val="595959"/>
                </a:solidFill>
                <a:effectLst/>
                <a:uFillTx/>
                <a:latin typeface="Calibri"/>
              </a:rPr>
              <a:t>10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Use of Metrics</a:t>
            </a:r>
          </a:p>
        </p:txBody>
      </p:sp>
      <p:sp>
        <p:nvSpPr>
          <p:cNvPr id="87" name="TextBox 86"/>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Metrics usually measure resource utilization</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People</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Hours</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Number of people assigned</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Budget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Schedule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Milestones reached</a:t>
            </a:r>
          </a:p>
        </p:txBody>
      </p:sp>
      <p:sp>
        <p:nvSpPr>
          <p:cNvPr id="8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8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9CAEB51-DCF1-4C1E-850E-9F3E6F8CCC0B}" type="slidenum">
              <a:rPr lang="en-US" sz="900" b="0" u="none" strike="noStrike">
                <a:solidFill>
                  <a:srgbClr val="595959"/>
                </a:solidFill>
                <a:effectLst/>
                <a:uFillTx/>
                <a:latin typeface="Calibri"/>
              </a:rPr>
              <a:t>11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PlaceHolder 1"/>
          <p:cNvSpPr>
            <a:spLocks noGrp="1"/>
          </p:cNvSpPr>
          <p:nvPr>
            <p:ph type="title"/>
          </p:nvPr>
        </p:nvSpPr>
        <p:spPr>
          <a:xfrm>
            <a:off x="4114800" y="194760"/>
            <a:ext cx="4657680" cy="132588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dirty="0">
                <a:solidFill>
                  <a:srgbClr val="2E75B6"/>
                </a:solidFill>
                <a:effectLst/>
                <a:uFillTx/>
                <a:latin typeface="Cambria"/>
              </a:rPr>
              <a:t>Use of Metrics</a:t>
            </a:r>
          </a:p>
        </p:txBody>
      </p:sp>
      <p:sp>
        <p:nvSpPr>
          <p:cNvPr id="91" name="TextBox 90"/>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Metrics are unique to:</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The project</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The organization</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Your metrics will evolve as your organization finds what is useful through tracking projects, including what worked and what didn’t, estimates vs. actuals, and how your people responded to the project plans and corrective feedback.</a:t>
            </a:r>
          </a:p>
        </p:txBody>
      </p:sp>
      <p:pic>
        <p:nvPicPr>
          <p:cNvPr id="92" name="Picture 4" descr="j0178816"/>
          <p:cNvPicPr/>
          <p:nvPr/>
        </p:nvPicPr>
        <p:blipFill>
          <a:blip r:embed="rId3"/>
          <a:stretch/>
        </p:blipFill>
        <p:spPr>
          <a:xfrm>
            <a:off x="495360" y="17640"/>
            <a:ext cx="2590920" cy="1717560"/>
          </a:xfrm>
          <a:prstGeom prst="rect">
            <a:avLst/>
          </a:prstGeom>
          <a:noFill/>
          <a:ln w="0">
            <a:noFill/>
          </a:ln>
        </p:spPr>
      </p:pic>
      <p:sp>
        <p:nvSpPr>
          <p:cNvPr id="9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9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49619EE-3077-4637-AD7F-D939A9566F6A}" type="slidenum">
              <a:rPr lang="en-US" sz="900" b="0" u="none" strike="noStrike">
                <a:solidFill>
                  <a:srgbClr val="595959"/>
                </a:solidFill>
                <a:effectLst/>
                <a:uFillTx/>
                <a:latin typeface="Calibri"/>
              </a:rPr>
              <a:t>12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PlaceHolder 1"/>
          <p:cNvSpPr>
            <a:spLocks noGrp="1"/>
          </p:cNvSpPr>
          <p:nvPr>
            <p:ph type="title"/>
          </p:nvPr>
        </p:nvSpPr>
        <p:spPr>
          <a:xfrm>
            <a:off x="2971800" y="343080"/>
            <a:ext cx="51912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Aspects of Metrics:</a:t>
            </a:r>
            <a:br>
              <a:rPr sz="4000"/>
            </a:br>
            <a:r>
              <a:rPr lang="en-US" sz="4000" b="0" u="none" strike="noStrike">
                <a:solidFill>
                  <a:srgbClr val="2E75B6"/>
                </a:solidFill>
                <a:effectLst/>
                <a:uFillTx/>
                <a:latin typeface="Cambria"/>
              </a:rPr>
              <a:t>Measurement</a:t>
            </a:r>
          </a:p>
        </p:txBody>
      </p:sp>
      <p:sp>
        <p:nvSpPr>
          <p:cNvPr id="96" name="TextBox 95"/>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Measurements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i="1" u="none" strike="noStrike">
                <a:solidFill>
                  <a:srgbClr val="000000"/>
                </a:solidFill>
                <a:effectLst/>
                <a:uFillTx/>
                <a:latin typeface="Calibri"/>
              </a:rPr>
              <a:t>Measurement for measurement's sake is a waste of time and money. Measurements need to be expressed in everyday terms that are familiar to the organization; otherwise, they may be of little value.</a:t>
            </a:r>
            <a:endParaRPr lang="en-US" sz="1800" b="0" u="none" strike="noStrike">
              <a:solidFill>
                <a:srgbClr val="000000"/>
              </a:solidFill>
              <a:effectLst/>
              <a:uFillTx/>
              <a:latin typeface="Calibri"/>
            </a:endParaRPr>
          </a:p>
          <a:p>
            <a:pPr marL="514440" lvl="1" indent="-171360">
              <a:lnSpc>
                <a:spcPct val="90000"/>
              </a:lnSpc>
              <a:spcBef>
                <a:spcPts val="675"/>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Article by Scott E. Donaldson and Stanley G. Siegel</a:t>
            </a:r>
          </a:p>
        </p:txBody>
      </p:sp>
      <p:sp>
        <p:nvSpPr>
          <p:cNvPr id="9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9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C6FCB0F-17DD-48F7-94CB-3FC46881F8BA}" type="slidenum">
              <a:rPr lang="en-US" sz="900" b="0" u="none" strike="noStrike">
                <a:solidFill>
                  <a:srgbClr val="595959"/>
                </a:solidFill>
                <a:effectLst/>
                <a:uFillTx/>
                <a:latin typeface="Calibri"/>
              </a:rPr>
              <a:t>13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PlaceHolder 1"/>
          <p:cNvSpPr>
            <a:spLocks noGrp="1"/>
          </p:cNvSpPr>
          <p:nvPr>
            <p:ph type="title"/>
          </p:nvPr>
        </p:nvSpPr>
        <p:spPr>
          <a:xfrm>
            <a:off x="3705120" y="284040"/>
            <a:ext cx="4810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Aspects of Metrics:</a:t>
            </a:r>
            <a:br>
              <a:rPr sz="4000"/>
            </a:br>
            <a:r>
              <a:rPr lang="en-US" sz="4000" b="0" u="none" strike="noStrike">
                <a:solidFill>
                  <a:srgbClr val="2E75B6"/>
                </a:solidFill>
                <a:effectLst/>
                <a:uFillTx/>
                <a:latin typeface="Cambria"/>
              </a:rPr>
              <a:t>Measurement</a:t>
            </a:r>
          </a:p>
        </p:txBody>
      </p:sp>
      <p:sp>
        <p:nvSpPr>
          <p:cNvPr id="100" name="TextBox 99"/>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Measurement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 key reasons for measuring a product or service are to:</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Characterize development processes and products </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Evaluate project status with respect to plans </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Predict, so that projects can be planned </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Guide improvements of the development/engineering processes</a:t>
            </a:r>
          </a:p>
          <a:p>
            <a:pPr marL="1200240" lvl="3" indent="-171360">
              <a:lnSpc>
                <a:spcPct val="90000"/>
              </a:lnSpc>
              <a:spcBef>
                <a:spcPts val="488"/>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300" b="0" u="none" strike="noStrike">
                <a:solidFill>
                  <a:srgbClr val="000000"/>
                </a:solidFill>
                <a:effectLst/>
                <a:uFillTx/>
                <a:latin typeface="Calibri"/>
              </a:rPr>
              <a:t>Jeff Nyman, Global tester</a:t>
            </a:r>
          </a:p>
          <a:p>
            <a:pPr marL="514440" lvl="1" indent="-171360">
              <a:lnSpc>
                <a:spcPct val="90000"/>
              </a:lnSpc>
              <a:spcBef>
                <a:spcPts val="675"/>
              </a:spcBef>
              <a:buClr>
                <a:srgbClr val="A5A5A5"/>
              </a:buClr>
              <a:buFont typeface="Calibri"/>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p:txBody>
      </p:sp>
      <p:pic>
        <p:nvPicPr>
          <p:cNvPr id="101" name="Picture 5" descr="MPj01828660000[1]"/>
          <p:cNvPicPr/>
          <p:nvPr/>
        </p:nvPicPr>
        <p:blipFill>
          <a:blip r:embed="rId3"/>
          <a:stretch/>
        </p:blipFill>
        <p:spPr>
          <a:xfrm>
            <a:off x="228600" y="152280"/>
            <a:ext cx="2362320" cy="1590840"/>
          </a:xfrm>
          <a:prstGeom prst="rect">
            <a:avLst/>
          </a:prstGeom>
          <a:noFill/>
          <a:ln w="0">
            <a:noFill/>
          </a:ln>
        </p:spPr>
      </p:pic>
      <p:sp>
        <p:nvSpPr>
          <p:cNvPr id="10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0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788F9A3-4546-4FAD-A43D-3884AC6CED12}" type="slidenum">
              <a:rPr lang="en-US" sz="900" b="0" u="none" strike="noStrike">
                <a:solidFill>
                  <a:srgbClr val="595959"/>
                </a:solidFill>
                <a:effectLst/>
                <a:uFillTx/>
                <a:latin typeface="Calibri"/>
              </a:rPr>
              <a:t>14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PlaceHolder 1"/>
          <p:cNvSpPr>
            <a:spLocks noGrp="1"/>
          </p:cNvSpPr>
          <p:nvPr>
            <p:ph type="title"/>
          </p:nvPr>
        </p:nvSpPr>
        <p:spPr>
          <a:xfrm>
            <a:off x="2971440" y="243000"/>
            <a:ext cx="534348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Levels of Metrics</a:t>
            </a:r>
          </a:p>
        </p:txBody>
      </p:sp>
      <p:sp>
        <p:nvSpPr>
          <p:cNvPr id="105" name="TextBox 104"/>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Measures</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Metrics</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(Key Performance) Indicators (KPIs)</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a:p>
            <a:pPr marL="857160" lvl="2" indent="-171360">
              <a:lnSpc>
                <a:spcPct val="90000"/>
              </a:lnSpc>
              <a:spcBef>
                <a:spcPts val="75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000" b="0" u="none" strike="noStrike">
              <a:solidFill>
                <a:srgbClr val="000000"/>
              </a:solidFill>
              <a:effectLst/>
              <a:uFillTx/>
              <a:latin typeface="Calibri"/>
            </a:endParaRPr>
          </a:p>
          <a:p>
            <a:pPr marL="857160" lvl="2" indent="-171360">
              <a:lnSpc>
                <a:spcPct val="90000"/>
              </a:lnSpc>
              <a:spcBef>
                <a:spcPts val="75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000" b="0" u="none" strike="noStrike">
              <a:solidFill>
                <a:srgbClr val="000000"/>
              </a:solidFill>
              <a:effectLst/>
              <a:uFillTx/>
              <a:latin typeface="Calibri"/>
            </a:endParaRPr>
          </a:p>
          <a:p>
            <a:pPr marL="857160" lvl="2" indent="-171360">
              <a:lnSpc>
                <a:spcPct val="90000"/>
              </a:lnSpc>
              <a:spcBef>
                <a:spcPts val="75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000" b="0" u="none" strike="noStrike">
              <a:solidFill>
                <a:srgbClr val="000000"/>
              </a:solidFill>
              <a:effectLst/>
              <a:uFillTx/>
              <a:latin typeface="Calibri"/>
            </a:endParaRPr>
          </a:p>
        </p:txBody>
      </p:sp>
      <p:pic>
        <p:nvPicPr>
          <p:cNvPr id="106" name="Picture 5" descr="MPj03095380000[1]"/>
          <p:cNvPicPr/>
          <p:nvPr/>
        </p:nvPicPr>
        <p:blipFill>
          <a:blip r:embed="rId3"/>
          <a:stretch/>
        </p:blipFill>
        <p:spPr>
          <a:xfrm>
            <a:off x="4724280" y="3124080"/>
            <a:ext cx="1003320" cy="1524240"/>
          </a:xfrm>
          <a:prstGeom prst="rect">
            <a:avLst/>
          </a:prstGeom>
          <a:noFill/>
          <a:ln w="0">
            <a:noFill/>
          </a:ln>
        </p:spPr>
      </p:pic>
      <p:pic>
        <p:nvPicPr>
          <p:cNvPr id="107" name="Picture 6" descr="MPj01828660000[1]"/>
          <p:cNvPicPr/>
          <p:nvPr/>
        </p:nvPicPr>
        <p:blipFill>
          <a:blip r:embed="rId4"/>
          <a:stretch/>
        </p:blipFill>
        <p:spPr>
          <a:xfrm>
            <a:off x="3352680" y="1590840"/>
            <a:ext cx="1371600" cy="923760"/>
          </a:xfrm>
          <a:prstGeom prst="rect">
            <a:avLst/>
          </a:prstGeom>
          <a:noFill/>
          <a:ln w="0">
            <a:noFill/>
          </a:ln>
        </p:spPr>
      </p:pic>
      <p:pic>
        <p:nvPicPr>
          <p:cNvPr id="108" name="Picture 7"/>
          <p:cNvPicPr/>
          <p:nvPr/>
        </p:nvPicPr>
        <p:blipFill>
          <a:blip r:embed="rId5"/>
          <a:stretch/>
        </p:blipFill>
        <p:spPr>
          <a:xfrm>
            <a:off x="6781680" y="4408560"/>
            <a:ext cx="1640160" cy="1752480"/>
          </a:xfrm>
          <a:prstGeom prst="rect">
            <a:avLst/>
          </a:prstGeom>
          <a:noFill/>
          <a:ln w="0">
            <a:noFill/>
          </a:ln>
        </p:spPr>
      </p:pic>
      <p:sp>
        <p:nvSpPr>
          <p:cNvPr id="10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1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B80D4E6-9243-4F34-95F7-A48616A08876}" type="slidenum">
              <a:rPr lang="en-US" sz="900" b="0" u="none" strike="noStrike">
                <a:solidFill>
                  <a:srgbClr val="595959"/>
                </a:solidFill>
                <a:effectLst/>
                <a:uFillTx/>
                <a:latin typeface="Calibri"/>
              </a:rPr>
              <a:t>15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PlaceHolder 1"/>
          <p:cNvSpPr>
            <a:spLocks noGrp="1"/>
          </p:cNvSpPr>
          <p:nvPr>
            <p:ph type="title"/>
          </p:nvPr>
        </p:nvSpPr>
        <p:spPr>
          <a:xfrm>
            <a:off x="3313080" y="239760"/>
            <a:ext cx="511488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Levels of Metrics:</a:t>
            </a:r>
            <a:br>
              <a:rPr sz="4000"/>
            </a:br>
            <a:r>
              <a:rPr lang="en-US" sz="4000" b="1" u="none" strike="noStrike">
                <a:solidFill>
                  <a:srgbClr val="2E75B6"/>
                </a:solidFill>
                <a:effectLst/>
                <a:uFillTx/>
                <a:latin typeface="Cambria"/>
              </a:rPr>
              <a:t>Measures</a:t>
            </a:r>
            <a:endParaRPr lang="en-US" sz="4000" b="0" u="none" strike="noStrike">
              <a:solidFill>
                <a:srgbClr val="2E75B6"/>
              </a:solidFill>
              <a:effectLst/>
              <a:uFillTx/>
              <a:latin typeface="Cambria"/>
            </a:endParaRPr>
          </a:p>
        </p:txBody>
      </p:sp>
      <p:sp>
        <p:nvSpPr>
          <p:cNvPr id="112" name="TextBox 111"/>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675"/>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Measure</a:t>
            </a:r>
          </a:p>
          <a:p>
            <a:pPr marL="171360" indent="-171360">
              <a:lnSpc>
                <a:spcPct val="80000"/>
              </a:lnSpc>
              <a:spcBef>
                <a:spcPts val="675"/>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		</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A </a:t>
            </a:r>
            <a:r>
              <a:rPr lang="en-US" sz="1600" b="0" i="1" u="none" strike="noStrike">
                <a:solidFill>
                  <a:srgbClr val="000000"/>
                </a:solidFill>
                <a:effectLst/>
                <a:uFillTx/>
                <a:latin typeface="Calibri"/>
              </a:rPr>
              <a:t>measure</a:t>
            </a:r>
            <a:r>
              <a:rPr lang="en-US" sz="1600" b="0" u="none" strike="noStrike">
                <a:solidFill>
                  <a:srgbClr val="000000"/>
                </a:solidFill>
                <a:effectLst/>
                <a:uFillTx/>
                <a:latin typeface="Calibri"/>
              </a:rPr>
              <a:t> provides a quantitative indication of the extent, amount, dimensions, capacity, or size of some attribute of a product or process.</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600" b="0" u="none" strike="noStrike">
              <a:solidFill>
                <a:srgbClr val="000000"/>
              </a:solidFill>
              <a:effectLst/>
              <a:uFillTx/>
              <a:latin typeface="Calibri"/>
            </a:endParaRP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Measures are quite often determined by a standard or a set of standards. Examples of measures include a count of the number of defects or a count of source lines of code (SLOC).  Another good example is </a:t>
            </a:r>
            <a:r>
              <a:rPr lang="en-US" sz="1600" b="0" i="1" u="none" strike="noStrike">
                <a:solidFill>
                  <a:srgbClr val="000000"/>
                </a:solidFill>
                <a:effectLst/>
                <a:uFillTx/>
                <a:latin typeface="Calibri"/>
              </a:rPr>
              <a:t>earned value</a:t>
            </a:r>
            <a:r>
              <a:rPr lang="en-US" sz="1600" b="0" u="none" strike="noStrike">
                <a:solidFill>
                  <a:srgbClr val="000000"/>
                </a:solidFill>
                <a:effectLst/>
                <a:uFillTx/>
                <a:latin typeface="Calibri"/>
              </a:rPr>
              <a:t>. This is a measure of the value of work performed. Earned value uses original estimates and progress-to-date to show whether the actual costs incurred are within some particular budget.</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600" b="0" u="none" strike="noStrike">
              <a:solidFill>
                <a:srgbClr val="000000"/>
              </a:solidFill>
              <a:effectLst/>
              <a:uFillTx/>
              <a:latin typeface="Calibri"/>
            </a:endParaRP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Measurements can be classified in several ways: objective/subjective, absolute/relative, explicit/derived, dynamic/static, and predictive/explanatory.</a:t>
            </a:r>
          </a:p>
          <a:p>
            <a:pPr marL="514440" lvl="1" indent="-171360">
              <a:lnSpc>
                <a:spcPct val="80000"/>
              </a:lnSpc>
              <a:spcBef>
                <a:spcPts val="601"/>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600" b="0" u="none" strike="noStrike">
              <a:solidFill>
                <a:srgbClr val="000000"/>
              </a:solidFill>
              <a:effectLst/>
              <a:uFillTx/>
              <a:latin typeface="Calibri"/>
            </a:endParaRPr>
          </a:p>
          <a:p>
            <a:pPr marL="857160" lvl="2" indent="-171360">
              <a:lnSpc>
                <a:spcPct val="80000"/>
              </a:lnSpc>
              <a:spcBef>
                <a:spcPts val="52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400" b="0" u="none" strike="noStrike">
                <a:solidFill>
                  <a:srgbClr val="000000"/>
                </a:solidFill>
                <a:effectLst/>
                <a:uFillTx/>
                <a:latin typeface="Calibri"/>
              </a:rPr>
              <a:t>Jeff Nyman </a:t>
            </a:r>
          </a:p>
        </p:txBody>
      </p:sp>
      <p:pic>
        <p:nvPicPr>
          <p:cNvPr id="113" name="Picture 5" descr="MPj01828660000[1]"/>
          <p:cNvPicPr/>
          <p:nvPr/>
        </p:nvPicPr>
        <p:blipFill>
          <a:blip r:embed="rId3"/>
          <a:stretch/>
        </p:blipFill>
        <p:spPr>
          <a:xfrm>
            <a:off x="685800" y="380880"/>
            <a:ext cx="1371600" cy="924120"/>
          </a:xfrm>
          <a:prstGeom prst="rect">
            <a:avLst/>
          </a:prstGeom>
          <a:noFill/>
          <a:ln w="0">
            <a:noFill/>
          </a:ln>
        </p:spPr>
      </p:pic>
      <p:sp>
        <p:nvSpPr>
          <p:cNvPr id="11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1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B1048D7-727F-4B7E-9C67-83954EE986C8}" type="slidenum">
              <a:rPr lang="en-US" sz="900" b="0" u="none" strike="noStrike">
                <a:solidFill>
                  <a:srgbClr val="595959"/>
                </a:solidFill>
                <a:effectLst/>
                <a:uFillTx/>
                <a:latin typeface="Calibri"/>
              </a:rPr>
              <a:t>16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PlaceHolder 1"/>
          <p:cNvSpPr>
            <a:spLocks noGrp="1"/>
          </p:cNvSpPr>
          <p:nvPr>
            <p:ph type="title"/>
          </p:nvPr>
        </p:nvSpPr>
        <p:spPr>
          <a:xfrm>
            <a:off x="2438280" y="228240"/>
            <a:ext cx="64008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Examples of</a:t>
            </a:r>
            <a:br>
              <a:rPr sz="3600"/>
            </a:br>
            <a:r>
              <a:rPr lang="en-US" sz="3600" b="1" u="none" strike="noStrike">
                <a:solidFill>
                  <a:srgbClr val="2E75B6"/>
                </a:solidFill>
                <a:effectLst/>
                <a:uFillTx/>
                <a:latin typeface="Cambria"/>
              </a:rPr>
              <a:t>Standard Project Measures</a:t>
            </a:r>
            <a:endParaRPr lang="en-US" sz="3600" b="0" u="none" strike="noStrike">
              <a:solidFill>
                <a:srgbClr val="2E75B6"/>
              </a:solidFill>
              <a:effectLst/>
              <a:uFillTx/>
              <a:latin typeface="Cambria"/>
            </a:endParaRPr>
          </a:p>
        </p:txBody>
      </p:sp>
      <p:sp>
        <p:nvSpPr>
          <p:cNvPr id="117" name="TextBox 116"/>
          <p:cNvSpPr txBox="1"/>
          <p:nvPr/>
        </p:nvSpPr>
        <p:spPr>
          <a:xfrm>
            <a:off x="1599840" y="2369880"/>
            <a:ext cx="734364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Cost (staff effort, phase effort, total effort)  </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Process characteristics (process model, technology) </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Project dynamics (changes or growth in requirements) </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Project characteristics (development dates, project size, total effort) </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Product structure (size, complexity) </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p:txBody>
      </p:sp>
      <p:pic>
        <p:nvPicPr>
          <p:cNvPr id="118" name="Picture 5" descr="MPj01828660000[1]"/>
          <p:cNvPicPr/>
          <p:nvPr/>
        </p:nvPicPr>
        <p:blipFill>
          <a:blip r:embed="rId3"/>
          <a:stretch/>
        </p:blipFill>
        <p:spPr>
          <a:xfrm>
            <a:off x="762120" y="304920"/>
            <a:ext cx="1371600" cy="923760"/>
          </a:xfrm>
          <a:prstGeom prst="rect">
            <a:avLst/>
          </a:prstGeom>
          <a:noFill/>
          <a:ln w="0">
            <a:noFill/>
          </a:ln>
        </p:spPr>
      </p:pic>
      <p:sp>
        <p:nvSpPr>
          <p:cNvPr id="11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2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9A590F8-758C-4E0A-BEC9-0BBC7DE72698}" type="slidenum">
              <a:rPr lang="en-US" sz="900" b="0" u="none" strike="noStrike">
                <a:solidFill>
                  <a:srgbClr val="595959"/>
                </a:solidFill>
                <a:effectLst/>
                <a:uFillTx/>
                <a:latin typeface="Calibri"/>
              </a:rPr>
              <a:t>17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PlaceHolder 1"/>
          <p:cNvSpPr>
            <a:spLocks noGrp="1"/>
          </p:cNvSpPr>
          <p:nvPr>
            <p:ph type="title"/>
          </p:nvPr>
        </p:nvSpPr>
        <p:spPr>
          <a:xfrm>
            <a:off x="2371680" y="18252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Levels of Metrics –</a:t>
            </a:r>
            <a:br>
              <a:rPr sz="4000"/>
            </a:br>
            <a:r>
              <a:rPr lang="en-US" sz="4000" b="0" u="none" strike="noStrike">
                <a:solidFill>
                  <a:srgbClr val="2E75B6"/>
                </a:solidFill>
                <a:effectLst/>
                <a:uFillTx/>
                <a:latin typeface="Cambria"/>
              </a:rPr>
              <a:t>Metrics Definition and Types</a:t>
            </a:r>
          </a:p>
        </p:txBody>
      </p:sp>
      <p:sp>
        <p:nvSpPr>
          <p:cNvPr id="122" name="TextBox 121"/>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Metric</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 </a:t>
            </a:r>
            <a:r>
              <a:rPr lang="en-US" sz="2400" b="0" i="1" u="none" strike="noStrike">
                <a:solidFill>
                  <a:srgbClr val="000000"/>
                </a:solidFill>
                <a:effectLst/>
                <a:uFillTx/>
                <a:latin typeface="Calibri"/>
              </a:rPr>
              <a:t>metric</a:t>
            </a:r>
            <a:r>
              <a:rPr lang="en-US" sz="2400" b="0" u="none" strike="noStrike">
                <a:solidFill>
                  <a:srgbClr val="000000"/>
                </a:solidFill>
                <a:effectLst/>
                <a:uFillTx/>
                <a:latin typeface="Calibri"/>
              </a:rPr>
              <a:t> is a quantitative measure of the degree to which a system, component, or process possesses a given attribute.</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1" i="1" u="none" strike="noStrike">
                <a:solidFill>
                  <a:srgbClr val="000000"/>
                </a:solidFill>
                <a:effectLst/>
                <a:uFillTx/>
                <a:latin typeface="Calibri"/>
              </a:rPr>
              <a:t>Metrics</a:t>
            </a:r>
            <a:r>
              <a:rPr lang="en-US" sz="2400" b="0" u="none" strike="noStrike">
                <a:solidFill>
                  <a:srgbClr val="000000"/>
                </a:solidFill>
                <a:effectLst/>
                <a:uFillTx/>
                <a:latin typeface="Calibri"/>
              </a:rPr>
              <a:t> are derived from </a:t>
            </a:r>
            <a:r>
              <a:rPr lang="en-US" sz="2400" b="1" i="1" u="none" strike="noStrike">
                <a:solidFill>
                  <a:srgbClr val="000000"/>
                </a:solidFill>
                <a:effectLst/>
                <a:uFillTx/>
                <a:latin typeface="Calibri"/>
              </a:rPr>
              <a:t>measures</a:t>
            </a:r>
            <a:r>
              <a:rPr lang="en-US" sz="2400" b="0" u="none" strike="noStrike">
                <a:solidFill>
                  <a:srgbClr val="000000"/>
                </a:solidFill>
                <a:effectLst/>
                <a:uFillTx/>
                <a:latin typeface="Calibri"/>
              </a:rPr>
              <a:t>.</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Metrics may indicate process or product qualities that are not directly measurable and, if not addressed by metrics, are subjective and intangible.  For instance, a software metric can define a standard way of measuring some attribute of the software development process, such as size, cost, defects, communications, difficulty, or environment.</a:t>
            </a:r>
          </a:p>
        </p:txBody>
      </p:sp>
      <p:pic>
        <p:nvPicPr>
          <p:cNvPr id="123" name="Picture 4" descr="MPj03095380000[1]"/>
          <p:cNvPicPr/>
          <p:nvPr/>
        </p:nvPicPr>
        <p:blipFill>
          <a:blip r:embed="rId3"/>
          <a:stretch/>
        </p:blipFill>
        <p:spPr>
          <a:xfrm>
            <a:off x="838080" y="228600"/>
            <a:ext cx="1003320" cy="1523880"/>
          </a:xfrm>
          <a:prstGeom prst="rect">
            <a:avLst/>
          </a:prstGeom>
          <a:noFill/>
          <a:ln w="0">
            <a:noFill/>
          </a:ln>
        </p:spPr>
      </p:pic>
      <p:sp>
        <p:nvSpPr>
          <p:cNvPr id="12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2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0253797-F500-425C-8E8F-E707284C948A}" type="slidenum">
              <a:rPr lang="en-US" sz="900" b="0" u="none" strike="noStrike">
                <a:solidFill>
                  <a:srgbClr val="595959"/>
                </a:solidFill>
                <a:effectLst/>
                <a:uFillTx/>
                <a:latin typeface="Calibri"/>
              </a:rPr>
              <a:t>18</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PlaceHolder 1"/>
          <p:cNvSpPr>
            <a:spLocks noGrp="1"/>
          </p:cNvSpPr>
          <p:nvPr>
            <p:ph type="title"/>
          </p:nvPr>
        </p:nvSpPr>
        <p:spPr>
          <a:xfrm>
            <a:off x="2971800" y="304560"/>
            <a:ext cx="608076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Examples of</a:t>
            </a:r>
            <a:br>
              <a:rPr sz="3600"/>
            </a:br>
            <a:r>
              <a:rPr lang="en-US" sz="3600" b="1" u="none" strike="noStrike">
                <a:solidFill>
                  <a:srgbClr val="2E75B6"/>
                </a:solidFill>
                <a:effectLst/>
                <a:uFillTx/>
                <a:latin typeface="Cambria"/>
              </a:rPr>
              <a:t>Standard Project Metrics</a:t>
            </a:r>
            <a:endParaRPr lang="en-US" sz="3600" b="0" u="none" strike="noStrike">
              <a:solidFill>
                <a:srgbClr val="2E75B6"/>
              </a:solidFill>
              <a:effectLst/>
              <a:uFillTx/>
              <a:latin typeface="Cambria"/>
            </a:endParaRPr>
          </a:p>
        </p:txBody>
      </p:sp>
      <p:sp>
        <p:nvSpPr>
          <p:cNvPr id="127" name="TextBox 126"/>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Effort (man-hours per task, per deliverable, and per phase)</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Budget (cost per task, per deliverable, etc.)</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Errors (defects per task, per phase, etc.)</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 of tasks completed within estimated time</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 of tasks completed within estimated cost</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Financial (NPV, ROI, ROS, etc.)</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Note that these are all derived from original basic measurements regarding the project (or program or at a high level, the portfolio)</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p:txBody>
      </p:sp>
      <p:pic>
        <p:nvPicPr>
          <p:cNvPr id="128" name="Picture 4" descr="MPj03095380000[1]"/>
          <p:cNvPicPr/>
          <p:nvPr/>
        </p:nvPicPr>
        <p:blipFill>
          <a:blip r:embed="rId3"/>
          <a:stretch/>
        </p:blipFill>
        <p:spPr>
          <a:xfrm>
            <a:off x="838080" y="228600"/>
            <a:ext cx="1003320" cy="1523880"/>
          </a:xfrm>
          <a:prstGeom prst="rect">
            <a:avLst/>
          </a:prstGeom>
          <a:noFill/>
          <a:ln w="0">
            <a:noFill/>
          </a:ln>
        </p:spPr>
      </p:pic>
      <p:sp>
        <p:nvSpPr>
          <p:cNvPr id="12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3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B7BB379-E4EE-4492-B08C-BB8E3FAE4B9A}" type="slidenum">
              <a:rPr lang="en-US" sz="900" b="0" u="none" strike="noStrike">
                <a:solidFill>
                  <a:srgbClr val="595959"/>
                </a:solidFill>
                <a:effectLst/>
                <a:uFillTx/>
                <a:latin typeface="Calibri"/>
              </a:rPr>
              <a:t>19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PlaceHolder 1"/>
          <p:cNvSpPr>
            <a:spLocks noGrp="1"/>
          </p:cNvSpPr>
          <p:nvPr>
            <p:ph type="title"/>
          </p:nvPr>
        </p:nvSpPr>
        <p:spPr>
          <a:xfrm>
            <a:off x="2438280" y="320760"/>
            <a:ext cx="661428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1" u="none" strike="noStrike">
                <a:solidFill>
                  <a:srgbClr val="2E75B6"/>
                </a:solidFill>
                <a:effectLst/>
                <a:uFillTx/>
                <a:latin typeface="Cambria"/>
              </a:rPr>
              <a:t>Qualitative Metrics</a:t>
            </a:r>
            <a:endParaRPr lang="en-US" sz="4000" b="0" u="none" strike="noStrike">
              <a:solidFill>
                <a:srgbClr val="2E75B6"/>
              </a:solidFill>
              <a:effectLst/>
              <a:uFillTx/>
              <a:latin typeface="Cambria"/>
            </a:endParaRPr>
          </a:p>
        </p:txBody>
      </p:sp>
      <p:sp>
        <p:nvSpPr>
          <p:cNvPr id="132" name="TextBox 131"/>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Quality - how good is this product, service, or process?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Perhaps is could be objectively measured on a scale of 1-5, but it could also simply be “good” (for our purposes) or “bad”</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Qualitative metrics are useful when there is no obvious measure or metric to define “good” or “useful”</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Even though these metrics have no “objective” measurement scale, they can still be rank-ordered.  Out of these five items, this is #1, this is #2, and so on</a:t>
            </a:r>
          </a:p>
        </p:txBody>
      </p:sp>
      <p:sp>
        <p:nvSpPr>
          <p:cNvPr id="13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3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4B6BBE4-0392-4940-9E32-A96E39A4D77D}" type="slidenum">
              <a:rPr lang="en-US" sz="900" b="0" u="none" strike="noStrike">
                <a:solidFill>
                  <a:srgbClr val="595959"/>
                </a:solidFill>
                <a:effectLst/>
                <a:uFillTx/>
                <a:latin typeface="Calibri"/>
              </a:rPr>
              <a:t>20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Levels of Metrics - </a:t>
            </a:r>
            <a:r>
              <a:rPr lang="en-US" sz="3600" b="1" u="none" strike="noStrike">
                <a:solidFill>
                  <a:srgbClr val="2E75B6"/>
                </a:solidFill>
                <a:effectLst/>
                <a:uFillTx/>
                <a:latin typeface="Cambria"/>
              </a:rPr>
              <a:t>Indicators</a:t>
            </a:r>
            <a:endParaRPr lang="en-US" sz="3600" b="0" u="none" strike="noStrike">
              <a:solidFill>
                <a:srgbClr val="2E75B6"/>
              </a:solidFill>
              <a:effectLst/>
              <a:uFillTx/>
              <a:latin typeface="Cambria"/>
            </a:endParaRPr>
          </a:p>
        </p:txBody>
      </p:sp>
      <p:sp>
        <p:nvSpPr>
          <p:cNvPr id="136" name="PlaceHolder 2"/>
          <p:cNvSpPr>
            <a:spLocks noGrp="1"/>
          </p:cNvSpPr>
          <p:nvPr>
            <p:ph/>
          </p:nvPr>
        </p:nvSpPr>
        <p:spPr>
          <a:xfrm>
            <a:off x="735120" y="1219320"/>
            <a:ext cx="7772400" cy="4114800"/>
          </a:xfrm>
          <a:prstGeom prst="rect">
            <a:avLst/>
          </a:prstGeom>
          <a:noFill/>
          <a:ln w="0">
            <a:noFill/>
          </a:ln>
        </p:spPr>
        <p:txBody>
          <a:bodyPr lIns="91440" tIns="45720" rIns="91440" bIns="4572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Indicator</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An </a:t>
            </a:r>
            <a:r>
              <a:rPr lang="en-US" sz="1800" b="0" i="1" u="none" strike="noStrike">
                <a:solidFill>
                  <a:srgbClr val="000000"/>
                </a:solidFill>
                <a:effectLst/>
                <a:uFillTx/>
                <a:latin typeface="Calibri"/>
              </a:rPr>
              <a:t>indicator</a:t>
            </a:r>
            <a:r>
              <a:rPr lang="en-US" sz="1800" b="0" u="none" strike="noStrike">
                <a:solidFill>
                  <a:srgbClr val="000000"/>
                </a:solidFill>
                <a:effectLst/>
                <a:uFillTx/>
                <a:latin typeface="Calibri"/>
              </a:rPr>
              <a:t> is a metric or combination of metrics that provide insight into a process, a project, or the product itself.</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Trends, comparisons, insights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Allows analysis of products, services, processes</a:t>
            </a:r>
          </a:p>
        </p:txBody>
      </p:sp>
      <p:sp>
        <p:nvSpPr>
          <p:cNvPr id="13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3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A6B63D7-52AD-47EB-BB92-DB16D0C40760}" type="slidenum">
              <a:rPr lang="en-US" sz="900" b="0" u="none" strike="noStrike">
                <a:solidFill>
                  <a:srgbClr val="595959"/>
                </a:solidFill>
                <a:effectLst/>
                <a:uFillTx/>
                <a:latin typeface="Calibri"/>
              </a:rPr>
              <a:t>21</a:t>
            </a:fld>
            <a:endParaRPr lang="en-US" sz="900" b="0" u="none" strike="noStrike">
              <a:solidFill>
                <a:srgbClr val="000000"/>
              </a:solidFill>
              <a:effectLst/>
              <a:uFillTx/>
              <a:latin typeface="Calibri"/>
            </a:endParaRPr>
          </a:p>
        </p:txBody>
      </p:sp>
      <p:pic>
        <p:nvPicPr>
          <p:cNvPr id="139" name="Picture 8" descr="A screenshot of a cell phone&#10;&#10;Description generated with very high confidence"/>
          <p:cNvPicPr/>
          <p:nvPr/>
        </p:nvPicPr>
        <p:blipFill>
          <a:blip r:embed="rId3"/>
          <a:stretch/>
        </p:blipFill>
        <p:spPr>
          <a:xfrm>
            <a:off x="3962520" y="3122640"/>
            <a:ext cx="4695840" cy="2746440"/>
          </a:xfrm>
          <a:prstGeom prst="rect">
            <a:avLst/>
          </a:prstGeom>
          <a:noFill/>
          <a:ln w="0">
            <a:noFill/>
          </a:ln>
        </p:spPr>
      </p:pic>
      <p:sp>
        <p:nvSpPr>
          <p:cNvPr id="140" name="TextBox 9"/>
          <p:cNvSpPr/>
          <p:nvPr/>
        </p:nvSpPr>
        <p:spPr>
          <a:xfrm>
            <a:off x="2971800" y="5670720"/>
            <a:ext cx="4695840" cy="231480"/>
          </a:xfrm>
          <a:prstGeom prst="rect">
            <a:avLst/>
          </a:prstGeom>
          <a:noFill/>
          <a:ln w="9360">
            <a:solidFill>
              <a:srgbClr val="E7E6E6"/>
            </a:solidFill>
            <a:miter/>
          </a:ln>
        </p:spPr>
        <p:style>
          <a:lnRef idx="0">
            <a:scrgbClr r="0" g="0" b="0"/>
          </a:lnRef>
          <a:fillRef idx="0">
            <a:scrgbClr r="0" g="0" b="0"/>
          </a:fillRef>
          <a:effectRef idx="0">
            <a:scrgbClr r="0" g="0" b="0"/>
          </a:effectRef>
          <a:fontRef idx="minor"/>
        </p:style>
        <p:txBody>
          <a:bodyPr lIns="90000" tIns="46800" rIns="90000" bIns="46800" anchor="ctr" anchorCtr="1">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000000"/>
                </a:solidFill>
                <a:effectLst/>
                <a:uFillTx/>
                <a:latin typeface="Calibri"/>
              </a:rPr>
              <a:t>This Photo by Unknown Author is licensed under CC BY-SA</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1" u="none" strike="noStrike">
                <a:solidFill>
                  <a:srgbClr val="2E75B6"/>
                </a:solidFill>
                <a:effectLst/>
                <a:uFillTx/>
                <a:latin typeface="Cambria"/>
              </a:rPr>
              <a:t>Earned Value Analysis</a:t>
            </a:r>
            <a:r>
              <a:rPr lang="en-US" sz="4000" b="0" u="none" strike="noStrike">
                <a:solidFill>
                  <a:srgbClr val="2E75B6"/>
                </a:solidFill>
                <a:effectLst/>
                <a:uFillTx/>
                <a:latin typeface="Cambria"/>
              </a:rPr>
              <a:t> -</a:t>
            </a:r>
            <a:br>
              <a:rPr sz="4000"/>
            </a:br>
            <a:r>
              <a:rPr lang="en-US" sz="4000" b="0" u="none" strike="noStrike">
                <a:solidFill>
                  <a:srgbClr val="2E75B6"/>
                </a:solidFill>
                <a:effectLst/>
                <a:uFillTx/>
                <a:latin typeface="Cambria"/>
              </a:rPr>
              <a:t>A Key Set of Indicators</a:t>
            </a:r>
          </a:p>
        </p:txBody>
      </p:sp>
      <p:sp>
        <p:nvSpPr>
          <p:cNvPr id="142" name="TextBox 141"/>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Key Metric/Indicator Method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Based on well estimated schedule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Tracks both Time and Cost</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Analyzes current progress and projects future progress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Gives visibility to program performance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Increases accountability</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Helps reduce risk</a:t>
            </a:r>
          </a:p>
        </p:txBody>
      </p:sp>
      <p:sp>
        <p:nvSpPr>
          <p:cNvPr id="14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4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A138AFE-74DC-4F3E-96A0-E6EC0FE189D0}" type="slidenum">
              <a:rPr lang="en-US" sz="900" b="0" u="none" strike="noStrike">
                <a:solidFill>
                  <a:srgbClr val="595959"/>
                </a:solidFill>
                <a:effectLst/>
                <a:uFillTx/>
                <a:latin typeface="Calibri"/>
              </a:rPr>
              <a:t>22</a:t>
            </a:fld>
            <a:endParaRPr lang="en-US" sz="900" b="0" u="none" strike="noStrike">
              <a:solidFill>
                <a:srgbClr val="000000"/>
              </a:solidFill>
              <a:effectLst/>
              <a:uFillTx/>
              <a:latin typeface="Calibri"/>
            </a:endParaRPr>
          </a:p>
        </p:txBody>
      </p:sp>
      <p:pic>
        <p:nvPicPr>
          <p:cNvPr id="145" name="Picture 4" descr="A close up of a map&#10;&#10;Description generated with very high confidence"/>
          <p:cNvPicPr/>
          <p:nvPr/>
        </p:nvPicPr>
        <p:blipFill>
          <a:blip r:embed="rId2"/>
          <a:stretch/>
        </p:blipFill>
        <p:spPr>
          <a:xfrm>
            <a:off x="5816520" y="3538440"/>
            <a:ext cx="2940120" cy="2667240"/>
          </a:xfrm>
          <a:prstGeom prst="rect">
            <a:avLst/>
          </a:prstGeom>
          <a:noFill/>
          <a:ln w="0">
            <a:noFill/>
          </a:ln>
        </p:spPr>
      </p:pic>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Project Gantt Chart</a:t>
            </a:r>
          </a:p>
        </p:txBody>
      </p:sp>
      <p:graphicFrame>
        <p:nvGraphicFramePr>
          <p:cNvPr id="147" name="Table 146"/>
          <p:cNvGraphicFramePr/>
          <p:nvPr/>
        </p:nvGraphicFramePr>
        <p:xfrm>
          <a:off x="685800" y="1371600"/>
          <a:ext cx="7772400" cy="5037480"/>
        </p:xfrm>
        <a:graphic>
          <a:graphicData uri="http://schemas.openxmlformats.org/drawingml/2006/table">
            <a:tbl>
              <a:tblPr/>
              <a:tblGrid>
                <a:gridCol w="777960">
                  <a:extLst>
                    <a:ext uri="{9D8B030D-6E8A-4147-A177-3AD203B41FA5}">
                      <a16:colId xmlns:a16="http://schemas.microsoft.com/office/drawing/2014/main" val="20000"/>
                    </a:ext>
                  </a:extLst>
                </a:gridCol>
                <a:gridCol w="387360">
                  <a:extLst>
                    <a:ext uri="{9D8B030D-6E8A-4147-A177-3AD203B41FA5}">
                      <a16:colId xmlns:a16="http://schemas.microsoft.com/office/drawing/2014/main" val="20001"/>
                    </a:ext>
                  </a:extLst>
                </a:gridCol>
                <a:gridCol w="388800">
                  <a:extLst>
                    <a:ext uri="{9D8B030D-6E8A-4147-A177-3AD203B41FA5}">
                      <a16:colId xmlns:a16="http://schemas.microsoft.com/office/drawing/2014/main" val="20002"/>
                    </a:ext>
                  </a:extLst>
                </a:gridCol>
                <a:gridCol w="389160">
                  <a:extLst>
                    <a:ext uri="{9D8B030D-6E8A-4147-A177-3AD203B41FA5}">
                      <a16:colId xmlns:a16="http://schemas.microsoft.com/office/drawing/2014/main" val="20003"/>
                    </a:ext>
                  </a:extLst>
                </a:gridCol>
                <a:gridCol w="388800">
                  <a:extLst>
                    <a:ext uri="{9D8B030D-6E8A-4147-A177-3AD203B41FA5}">
                      <a16:colId xmlns:a16="http://schemas.microsoft.com/office/drawing/2014/main" val="20004"/>
                    </a:ext>
                  </a:extLst>
                </a:gridCol>
                <a:gridCol w="388800">
                  <a:extLst>
                    <a:ext uri="{9D8B030D-6E8A-4147-A177-3AD203B41FA5}">
                      <a16:colId xmlns:a16="http://schemas.microsoft.com/office/drawing/2014/main" val="20005"/>
                    </a:ext>
                  </a:extLst>
                </a:gridCol>
                <a:gridCol w="387360">
                  <a:extLst>
                    <a:ext uri="{9D8B030D-6E8A-4147-A177-3AD203B41FA5}">
                      <a16:colId xmlns:a16="http://schemas.microsoft.com/office/drawing/2014/main" val="20006"/>
                    </a:ext>
                  </a:extLst>
                </a:gridCol>
                <a:gridCol w="389160">
                  <a:extLst>
                    <a:ext uri="{9D8B030D-6E8A-4147-A177-3AD203B41FA5}">
                      <a16:colId xmlns:a16="http://schemas.microsoft.com/office/drawing/2014/main" val="20007"/>
                    </a:ext>
                  </a:extLst>
                </a:gridCol>
                <a:gridCol w="388800">
                  <a:extLst>
                    <a:ext uri="{9D8B030D-6E8A-4147-A177-3AD203B41FA5}">
                      <a16:colId xmlns:a16="http://schemas.microsoft.com/office/drawing/2014/main" val="20008"/>
                    </a:ext>
                  </a:extLst>
                </a:gridCol>
                <a:gridCol w="388800">
                  <a:extLst>
                    <a:ext uri="{9D8B030D-6E8A-4147-A177-3AD203B41FA5}">
                      <a16:colId xmlns:a16="http://schemas.microsoft.com/office/drawing/2014/main" val="20009"/>
                    </a:ext>
                  </a:extLst>
                </a:gridCol>
                <a:gridCol w="389160">
                  <a:extLst>
                    <a:ext uri="{9D8B030D-6E8A-4147-A177-3AD203B41FA5}">
                      <a16:colId xmlns:a16="http://schemas.microsoft.com/office/drawing/2014/main" val="20010"/>
                    </a:ext>
                  </a:extLst>
                </a:gridCol>
                <a:gridCol w="387360">
                  <a:extLst>
                    <a:ext uri="{9D8B030D-6E8A-4147-A177-3AD203B41FA5}">
                      <a16:colId xmlns:a16="http://schemas.microsoft.com/office/drawing/2014/main" val="20011"/>
                    </a:ext>
                  </a:extLst>
                </a:gridCol>
                <a:gridCol w="388800">
                  <a:extLst>
                    <a:ext uri="{9D8B030D-6E8A-4147-A177-3AD203B41FA5}">
                      <a16:colId xmlns:a16="http://schemas.microsoft.com/office/drawing/2014/main" val="20012"/>
                    </a:ext>
                  </a:extLst>
                </a:gridCol>
                <a:gridCol w="389160">
                  <a:extLst>
                    <a:ext uri="{9D8B030D-6E8A-4147-A177-3AD203B41FA5}">
                      <a16:colId xmlns:a16="http://schemas.microsoft.com/office/drawing/2014/main" val="20013"/>
                    </a:ext>
                  </a:extLst>
                </a:gridCol>
                <a:gridCol w="388800">
                  <a:extLst>
                    <a:ext uri="{9D8B030D-6E8A-4147-A177-3AD203B41FA5}">
                      <a16:colId xmlns:a16="http://schemas.microsoft.com/office/drawing/2014/main" val="20014"/>
                    </a:ext>
                  </a:extLst>
                </a:gridCol>
                <a:gridCol w="388800">
                  <a:extLst>
                    <a:ext uri="{9D8B030D-6E8A-4147-A177-3AD203B41FA5}">
                      <a16:colId xmlns:a16="http://schemas.microsoft.com/office/drawing/2014/main" val="20015"/>
                    </a:ext>
                  </a:extLst>
                </a:gridCol>
                <a:gridCol w="387360">
                  <a:extLst>
                    <a:ext uri="{9D8B030D-6E8A-4147-A177-3AD203B41FA5}">
                      <a16:colId xmlns:a16="http://schemas.microsoft.com/office/drawing/2014/main" val="20016"/>
                    </a:ext>
                  </a:extLst>
                </a:gridCol>
                <a:gridCol w="389160">
                  <a:extLst>
                    <a:ext uri="{9D8B030D-6E8A-4147-A177-3AD203B41FA5}">
                      <a16:colId xmlns:a16="http://schemas.microsoft.com/office/drawing/2014/main" val="20017"/>
                    </a:ext>
                  </a:extLst>
                </a:gridCol>
                <a:gridCol w="388800">
                  <a:extLst>
                    <a:ext uri="{9D8B030D-6E8A-4147-A177-3AD203B41FA5}">
                      <a16:colId xmlns:a16="http://schemas.microsoft.com/office/drawing/2014/main" val="20018"/>
                    </a:ext>
                  </a:extLst>
                </a:gridCol>
              </a:tblGrid>
              <a:tr h="482040">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DAY</a:t>
                      </a:r>
                      <a:br>
                        <a:rPr sz="1200"/>
                      </a:br>
                      <a:r>
                        <a:rPr lang="en-US" sz="1200" b="0" u="none" strike="noStrike">
                          <a:solidFill>
                            <a:srgbClr val="000000"/>
                          </a:solidFill>
                          <a:effectLst/>
                          <a:uFillTx/>
                          <a:latin typeface="Times New Roman"/>
                        </a:rPr>
                        <a:t>TASK #</a:t>
                      </a:r>
                      <a:endParaRPr lang="en-US" sz="12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2</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3</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4</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5</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6</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7</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8</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9</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10</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11</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12</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13</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14</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15</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16</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17</a:t>
                      </a:r>
                      <a:endParaRPr lang="en-US" sz="16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4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Times New Roman"/>
                        </a:rPr>
                        <a:t>18</a:t>
                      </a:r>
                      <a:endParaRPr lang="en-US" sz="16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extLst>
                  <a:ext uri="{0D108BD9-81ED-4DB2-BD59-A6C34878D82A}">
                    <a16:rowId xmlns:a16="http://schemas.microsoft.com/office/drawing/2014/main" val="10000"/>
                  </a:ext>
                </a:extLst>
              </a:tr>
              <a:tr h="518760">
                <a:tc>
                  <a:txBody>
                    <a:bodyPr/>
                    <a:lstStyle/>
                    <a:p>
                      <a:pPr algn="ct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1</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gridSpan="6">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solidFill>
                      <a:srgbClr val="ED7D31"/>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1"/>
                  </a:ext>
                </a:extLst>
              </a:tr>
              <a:tr h="518760">
                <a:tc>
                  <a:txBody>
                    <a:bodyPr/>
                    <a:lstStyle/>
                    <a:p>
                      <a:pPr algn="ct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2</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gridSpan="2">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solidFill>
                      <a:srgbClr val="ED7D31"/>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2"/>
                  </a:ext>
                </a:extLst>
              </a:tr>
              <a:tr h="518760">
                <a:tc>
                  <a:txBody>
                    <a:bodyPr/>
                    <a:lstStyle/>
                    <a:p>
                      <a:pPr algn="ct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3</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gridSpan="2">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solidFill>
                      <a:srgbClr val="ED7D31"/>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3"/>
                  </a:ext>
                </a:extLst>
              </a:tr>
              <a:tr h="518760">
                <a:tc>
                  <a:txBody>
                    <a:bodyPr/>
                    <a:lstStyle/>
                    <a:p>
                      <a:pPr algn="ct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4</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gridSpan="2">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solidFill>
                      <a:srgbClr val="ED7D31"/>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4"/>
                  </a:ext>
                </a:extLst>
              </a:tr>
              <a:tr h="518760">
                <a:tc>
                  <a:txBody>
                    <a:bodyPr/>
                    <a:lstStyle/>
                    <a:p>
                      <a:pPr algn="ct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5</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gridSpan="5">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solidFill>
                      <a:srgbClr val="ED7D31"/>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5"/>
                  </a:ext>
                </a:extLst>
              </a:tr>
              <a:tr h="518760">
                <a:tc>
                  <a:txBody>
                    <a:bodyPr/>
                    <a:lstStyle/>
                    <a:p>
                      <a:pPr algn="ct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6</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gridSpan="3">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solidFill>
                      <a:srgbClr val="ED7D31"/>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6"/>
                  </a:ext>
                </a:extLst>
              </a:tr>
              <a:tr h="518760">
                <a:tc>
                  <a:txBody>
                    <a:bodyPr/>
                    <a:lstStyle/>
                    <a:p>
                      <a:pPr algn="ct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7</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gridSpan="6">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solidFill>
                      <a:srgbClr val="ED7D31"/>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7"/>
                  </a:ext>
                </a:extLst>
              </a:tr>
              <a:tr h="518760">
                <a:tc>
                  <a:txBody>
                    <a:bodyPr/>
                    <a:lstStyle/>
                    <a:p>
                      <a:pPr algn="ct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000000"/>
                          </a:solidFill>
                          <a:effectLst/>
                          <a:uFillTx/>
                          <a:latin typeface="Times New Roman"/>
                        </a:rPr>
                        <a:t>8</a:t>
                      </a:r>
                      <a:endParaRPr lang="en-US" sz="28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gridSpan="3">
                  <a:txBody>
                    <a:bodyPr/>
                    <a:lstStyle/>
                    <a:p>
                      <a:pPr>
                        <a:lnSpc>
                          <a:spcPct val="100000"/>
                        </a:lnSpc>
                        <a:spcBef>
                          <a:spcPts val="7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solidFill>
                      <a:srgbClr val="ED7D31"/>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8"/>
                  </a:ext>
                </a:extLst>
              </a:tr>
              <a:tr h="405360">
                <a:tc gridSpan="19">
                  <a:txBody>
                    <a:bodyPr/>
                    <a:lstStyle/>
                    <a:p>
                      <a:pPr algn="ctr">
                        <a:lnSpc>
                          <a:spcPct val="100000"/>
                        </a:lnSpc>
                        <a:spcBef>
                          <a:spcPts val="3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Times New Roman"/>
                        </a:rPr>
                        <a:t>Cost: $10,000 per day</a:t>
                      </a:r>
                      <a:endParaRPr lang="en-US" sz="1400" b="0" u="none" strike="noStrike">
                        <a:solidFill>
                          <a:srgbClr val="000000"/>
                        </a:solidFill>
                        <a:effectLst/>
                        <a:uFillTx/>
                        <a:latin typeface="Calibri"/>
                      </a:endParaRPr>
                    </a:p>
                  </a:txBody>
                  <a:tcPr marL="90000" marR="90000">
                    <a:lnL w="1368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tc hMerge="1">
                  <a:txBody>
                    <a:bodyPr/>
                    <a:lstStyle/>
                    <a:p>
                      <a:endParaRPr lang="en-US" sz="1800" b="0" u="none" strike="noStrike">
                        <a:solidFill>
                          <a:srgbClr val="000000"/>
                        </a:solidFill>
                        <a:effectLst/>
                        <a:uFillTx/>
                        <a:latin typeface="Calibri"/>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9"/>
                  </a:ext>
                </a:extLst>
              </a:tr>
            </a:tbl>
          </a:graphicData>
        </a:graphic>
      </p:graphicFrame>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PlaceHolder 1"/>
          <p:cNvSpPr>
            <a:spLocks noGrp="1"/>
          </p:cNvSpPr>
          <p:nvPr>
            <p:ph type="title"/>
          </p:nvPr>
        </p:nvSpPr>
        <p:spPr>
          <a:xfrm>
            <a:off x="29718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Daily Cost Spend</a:t>
            </a:r>
          </a:p>
        </p:txBody>
      </p:sp>
      <p:graphicFrame>
        <p:nvGraphicFramePr>
          <p:cNvPr id="149" name="Table 148"/>
          <p:cNvGraphicFramePr/>
          <p:nvPr/>
        </p:nvGraphicFramePr>
        <p:xfrm>
          <a:off x="609480" y="1371600"/>
          <a:ext cx="7772400" cy="4644360"/>
        </p:xfrm>
        <a:graphic>
          <a:graphicData uri="http://schemas.openxmlformats.org/drawingml/2006/table">
            <a:tbl>
              <a:tblPr/>
              <a:tblGrid>
                <a:gridCol w="1219320">
                  <a:extLst>
                    <a:ext uri="{9D8B030D-6E8A-4147-A177-3AD203B41FA5}">
                      <a16:colId xmlns:a16="http://schemas.microsoft.com/office/drawing/2014/main" val="20000"/>
                    </a:ext>
                  </a:extLst>
                </a:gridCol>
                <a:gridCol w="2666880">
                  <a:extLst>
                    <a:ext uri="{9D8B030D-6E8A-4147-A177-3AD203B41FA5}">
                      <a16:colId xmlns:a16="http://schemas.microsoft.com/office/drawing/2014/main" val="20001"/>
                    </a:ext>
                  </a:extLst>
                </a:gridCol>
                <a:gridCol w="1943280">
                  <a:extLst>
                    <a:ext uri="{9D8B030D-6E8A-4147-A177-3AD203B41FA5}">
                      <a16:colId xmlns:a16="http://schemas.microsoft.com/office/drawing/2014/main" val="20002"/>
                    </a:ext>
                  </a:extLst>
                </a:gridCol>
                <a:gridCol w="1942920">
                  <a:extLst>
                    <a:ext uri="{9D8B030D-6E8A-4147-A177-3AD203B41FA5}">
                      <a16:colId xmlns:a16="http://schemas.microsoft.com/office/drawing/2014/main" val="20003"/>
                    </a:ext>
                  </a:extLst>
                </a:gridCol>
              </a:tblGrid>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DAY</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Task</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Daily Cost</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Cumulative Cost</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extLst>
                  <a:ext uri="{0D108BD9-81ED-4DB2-BD59-A6C34878D82A}">
                    <a16:rowId xmlns:a16="http://schemas.microsoft.com/office/drawing/2014/main" val="10000"/>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1"/>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$40,000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2"/>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3</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1+3+4</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$30,000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3"/>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4</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1+3+4</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$30,000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4"/>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1+5</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5"/>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6</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1+5</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$140,000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6"/>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5+6</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$160,000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7"/>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5+6</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$180,000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8"/>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9</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5+6</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9"/>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$210,000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0"/>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11</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$220,000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1"/>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$230,000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2"/>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13</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$240,000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3"/>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14</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$250,000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4"/>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15</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$260,000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5"/>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16</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$270,000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6"/>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17</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$280,000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7"/>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18</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$290,000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extLst>
                  <a:ext uri="{0D108BD9-81ED-4DB2-BD59-A6C34878D82A}">
                    <a16:rowId xmlns:a16="http://schemas.microsoft.com/office/drawing/2014/main" val="10018"/>
                  </a:ext>
                </a:extLst>
              </a:tr>
            </a:tbl>
          </a:graphicData>
        </a:graphic>
      </p:graphicFrame>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COST CURVE</a:t>
            </a:r>
          </a:p>
        </p:txBody>
      </p:sp>
      <p:sp>
        <p:nvSpPr>
          <p:cNvPr id="151" name="Rectangle 4"/>
          <p:cNvSpPr/>
          <p:nvPr/>
        </p:nvSpPr>
        <p:spPr>
          <a:xfrm>
            <a:off x="1676520" y="1828800"/>
            <a:ext cx="6781680" cy="4038480"/>
          </a:xfrm>
          <a:prstGeom prst="rect">
            <a:avLst/>
          </a:prstGeom>
          <a:solidFill>
            <a:srgbClr val="5B9BD5"/>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2" name="Text Box 5"/>
          <p:cNvSpPr/>
          <p:nvPr/>
        </p:nvSpPr>
        <p:spPr>
          <a:xfrm>
            <a:off x="457200" y="1905120"/>
            <a:ext cx="990720" cy="3796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ea typeface="Arial"/>
              </a:rPr>
              <a:t>$290k</a:t>
            </a:r>
            <a:endParaRPr lang="en-US" sz="2400" b="0" u="none" strike="noStrike">
              <a:solidFill>
                <a:srgbClr val="000000"/>
              </a:solidFill>
              <a:effectLst/>
              <a:uFillTx/>
              <a:latin typeface="Calibri"/>
            </a:endParaRPr>
          </a:p>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ea typeface="Arial"/>
              </a:rPr>
              <a:t>$200k</a:t>
            </a:r>
            <a:endParaRPr lang="en-US" sz="2400" b="0" u="none" strike="noStrike">
              <a:solidFill>
                <a:srgbClr val="000000"/>
              </a:solidFill>
              <a:effectLst/>
              <a:uFillTx/>
              <a:latin typeface="Calibri"/>
            </a:endParaRPr>
          </a:p>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u="none" strike="noStrike">
              <a:solidFill>
                <a:srgbClr val="000000"/>
              </a:solidFill>
              <a:effectLst/>
              <a:uFillTx/>
              <a:latin typeface="Calibri"/>
            </a:endParaRPr>
          </a:p>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ea typeface="Arial"/>
              </a:rPr>
              <a:t>$100k</a:t>
            </a:r>
            <a:endParaRPr lang="en-US" sz="2400" b="0" u="none" strike="noStrike">
              <a:solidFill>
                <a:srgbClr val="000000"/>
              </a:solidFill>
              <a:effectLst/>
              <a:uFillTx/>
              <a:latin typeface="Calibri"/>
            </a:endParaRPr>
          </a:p>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u="none" strike="noStrike">
              <a:solidFill>
                <a:srgbClr val="000000"/>
              </a:solidFill>
              <a:effectLst/>
              <a:uFillTx/>
              <a:latin typeface="Calibri"/>
            </a:endParaRPr>
          </a:p>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u="none" strike="noStrike">
                <a:solidFill>
                  <a:srgbClr val="000000"/>
                </a:solidFill>
                <a:effectLst/>
                <a:uFillTx/>
                <a:latin typeface="Times New Roman"/>
                <a:ea typeface="Arial"/>
              </a:rPr>
              <a:t>$50k</a:t>
            </a:r>
            <a:endParaRPr lang="en-US" sz="2400" b="0" u="none" strike="noStrike">
              <a:solidFill>
                <a:srgbClr val="000000"/>
              </a:solidFill>
              <a:effectLst/>
              <a:uFillTx/>
              <a:latin typeface="Calibri"/>
            </a:endParaRPr>
          </a:p>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u="none" strike="noStrike">
              <a:solidFill>
                <a:srgbClr val="000000"/>
              </a:solidFill>
              <a:effectLst/>
              <a:uFillTx/>
              <a:latin typeface="Calibri"/>
            </a:endParaRPr>
          </a:p>
        </p:txBody>
      </p:sp>
      <p:sp>
        <p:nvSpPr>
          <p:cNvPr id="153" name="Line 6"/>
          <p:cNvSpPr/>
          <p:nvPr/>
        </p:nvSpPr>
        <p:spPr>
          <a:xfrm>
            <a:off x="1676520" y="2666880"/>
            <a:ext cx="6781680" cy="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154" name="Text Box 7"/>
          <p:cNvSpPr/>
          <p:nvPr/>
        </p:nvSpPr>
        <p:spPr>
          <a:xfrm>
            <a:off x="2362320" y="6019920"/>
            <a:ext cx="6095880" cy="368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nSpc>
                <a:spcPct val="100000"/>
              </a:lnSpc>
              <a:spcBef>
                <a:spcPts val="49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800" b="0" u="none" strike="noStrike">
                <a:solidFill>
                  <a:srgbClr val="000000"/>
                </a:solidFill>
                <a:effectLst/>
                <a:uFillTx/>
                <a:latin typeface="Times New Roman"/>
                <a:ea typeface="Arial"/>
              </a:rPr>
              <a:t>1             2            3         4          5          6          7          8            </a:t>
            </a:r>
            <a:r>
              <a:rPr lang="en-US" sz="1000" b="1" u="none" strike="noStrike">
                <a:solidFill>
                  <a:srgbClr val="FF3300"/>
                </a:solidFill>
                <a:effectLst/>
                <a:uFillTx/>
                <a:latin typeface="Times New Roman"/>
                <a:ea typeface="Arial"/>
              </a:rPr>
              <a:t>9</a:t>
            </a:r>
            <a:r>
              <a:rPr lang="en-US" sz="800" b="0" u="none" strike="noStrike">
                <a:solidFill>
                  <a:srgbClr val="000000"/>
                </a:solidFill>
                <a:effectLst/>
                <a:uFillTx/>
                <a:latin typeface="Times New Roman"/>
                <a:ea typeface="Arial"/>
              </a:rPr>
              <a:t>          10         11          12          13          14         15          16            17            </a:t>
            </a:r>
            <a:r>
              <a:rPr lang="en-US" sz="800" b="0" u="none" strike="noStrike">
                <a:solidFill>
                  <a:srgbClr val="954F72"/>
                </a:solidFill>
                <a:effectLst/>
                <a:uFillTx/>
                <a:latin typeface="Times New Roman"/>
                <a:ea typeface="Arial"/>
              </a:rPr>
              <a:t>18</a:t>
            </a:r>
            <a:r>
              <a:rPr lang="en-US" sz="800" b="0" u="none" strike="noStrike">
                <a:solidFill>
                  <a:srgbClr val="000000"/>
                </a:solidFill>
                <a:effectLst/>
                <a:uFillTx/>
                <a:latin typeface="Times New Roman"/>
                <a:ea typeface="Arial"/>
              </a:rPr>
              <a:t> </a:t>
            </a:r>
            <a:endParaRPr lang="en-US" sz="800" b="0" u="none" strike="noStrike">
              <a:solidFill>
                <a:srgbClr val="000000"/>
              </a:solidFill>
              <a:effectLst/>
              <a:uFillTx/>
              <a:latin typeface="Calibri"/>
            </a:endParaRPr>
          </a:p>
        </p:txBody>
      </p:sp>
      <p:sp>
        <p:nvSpPr>
          <p:cNvPr id="155" name="Line 8"/>
          <p:cNvSpPr/>
          <p:nvPr/>
        </p:nvSpPr>
        <p:spPr>
          <a:xfrm flipV="1">
            <a:off x="5029200" y="2666880"/>
            <a:ext cx="0" cy="3200400"/>
          </a:xfrm>
          <a:prstGeom prst="line">
            <a:avLst/>
          </a:prstGeom>
          <a:ln w="41400">
            <a:solidFill>
              <a:srgbClr val="FF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156" name="Text Box 9"/>
          <p:cNvSpPr/>
          <p:nvPr/>
        </p:nvSpPr>
        <p:spPr>
          <a:xfrm>
            <a:off x="4800600" y="4038480"/>
            <a:ext cx="533520" cy="5191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7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157" name="Text Box 10"/>
          <p:cNvSpPr/>
          <p:nvPr/>
        </p:nvSpPr>
        <p:spPr>
          <a:xfrm>
            <a:off x="4724280" y="6248520"/>
            <a:ext cx="685800" cy="2768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7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FF3300"/>
                </a:solidFill>
                <a:effectLst/>
                <a:uFillTx/>
                <a:latin typeface="Times New Roman"/>
                <a:ea typeface="Arial"/>
              </a:rPr>
              <a:t>200k</a:t>
            </a:r>
            <a:endParaRPr lang="en-US" sz="1200" b="0" u="none" strike="noStrike">
              <a:solidFill>
                <a:srgbClr val="000000"/>
              </a:solidFill>
              <a:effectLst/>
              <a:uFillTx/>
              <a:latin typeface="Calibri"/>
            </a:endParaRPr>
          </a:p>
        </p:txBody>
      </p:sp>
      <p:sp>
        <p:nvSpPr>
          <p:cNvPr id="158" name="Text Box 11"/>
          <p:cNvSpPr/>
          <p:nvPr/>
        </p:nvSpPr>
        <p:spPr>
          <a:xfrm>
            <a:off x="7924680" y="6248520"/>
            <a:ext cx="685800" cy="2768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751"/>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954F72"/>
                </a:solidFill>
                <a:effectLst/>
                <a:uFillTx/>
                <a:latin typeface="Times New Roman"/>
                <a:ea typeface="Arial"/>
              </a:rPr>
              <a:t>290k</a:t>
            </a:r>
            <a:endParaRPr lang="en-US" sz="1200" b="0" u="none" strike="noStrike">
              <a:solidFill>
                <a:srgbClr val="000000"/>
              </a:solidFill>
              <a:effectLst/>
              <a:uFillTx/>
              <a:latin typeface="Calibri"/>
            </a:endParaRPr>
          </a:p>
        </p:txBody>
      </p:sp>
      <p:sp>
        <p:nvSpPr>
          <p:cNvPr id="159" name="Freeform 12"/>
          <p:cNvSpPr/>
          <p:nvPr/>
        </p:nvSpPr>
        <p:spPr>
          <a:xfrm>
            <a:off x="1676520" y="1828800"/>
            <a:ext cx="6781680" cy="4038480"/>
          </a:xfrm>
          <a:custGeom>
            <a:avLst/>
            <a:gdLst>
              <a:gd name="textAreaLeft" fmla="*/ 0 w 6781680"/>
              <a:gd name="textAreaRight" fmla="*/ 6782040 w 6781680"/>
              <a:gd name="textAreaTop" fmla="*/ 0 h 4038480"/>
              <a:gd name="textAreaBottom" fmla="*/ 4038840 h 4038480"/>
              <a:gd name="GluePoint1X" fmla="*/ 0 w 4272"/>
              <a:gd name="GluePoint1Y" fmla="*/ 2147483646 h 2544"/>
              <a:gd name="GluePoint2X" fmla="*/ 2147483646 w 4272"/>
              <a:gd name="GluePoint2Y" fmla="*/ 2147483646 h 2544"/>
              <a:gd name="GluePoint3X" fmla="*/ 2147483646 w 4272"/>
              <a:gd name="GluePoint3Y" fmla="*/ 0 h 2544"/>
            </a:gdLst>
            <a:ahLst/>
            <a:cxnLst>
              <a:cxn ang="0">
                <a:pos x="GluePoint1X" y="GluePoint1Y"/>
              </a:cxn>
              <a:cxn ang="0">
                <a:pos x="GluePoint2X" y="GluePoint2Y"/>
              </a:cxn>
              <a:cxn ang="0">
                <a:pos x="GluePoint3X" y="GluePoint3Y"/>
              </a:cxn>
            </a:cxnLst>
            <a:rect l="textAreaLeft" t="textAreaTop" r="textAreaRight" b="textAreaBottom"/>
            <a:pathLst>
              <a:path w="4272" h="2544">
                <a:moveTo>
                  <a:pt x="0" y="2544"/>
                </a:moveTo>
                <a:cubicBezTo>
                  <a:pt x="700" y="1748"/>
                  <a:pt x="1400" y="952"/>
                  <a:pt x="2112" y="528"/>
                </a:cubicBezTo>
                <a:cubicBezTo>
                  <a:pt x="2824" y="104"/>
                  <a:pt x="3872" y="64"/>
                  <a:pt x="4272" y="0"/>
                </a:cubicBezTo>
              </a:path>
            </a:pathLst>
          </a:custGeom>
          <a:no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sp>
        <p:nvSpPr>
          <p:cNvPr id="160" name="Text Box 13"/>
          <p:cNvSpPr/>
          <p:nvPr/>
        </p:nvSpPr>
        <p:spPr>
          <a:xfrm>
            <a:off x="2590920" y="1447920"/>
            <a:ext cx="6172200" cy="398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spcBef>
                <a:spcPts val="12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u="none" strike="noStrike">
                <a:solidFill>
                  <a:srgbClr val="000000"/>
                </a:solidFill>
                <a:effectLst/>
                <a:uFillTx/>
                <a:latin typeface="Times New Roman"/>
                <a:ea typeface="Arial"/>
              </a:rPr>
              <a:t>Cumulative Cost Curve: Total Cost = BAC = $290k</a:t>
            </a:r>
            <a:endParaRPr lang="en-US" sz="2000" b="0" u="none" strike="noStrike">
              <a:solidFill>
                <a:srgbClr val="000000"/>
              </a:solidFill>
              <a:effectLst/>
              <a:uFillTx/>
              <a:latin typeface="Calibri"/>
            </a:endParaRPr>
          </a:p>
        </p:txBody>
      </p:sp>
      <p:sp>
        <p:nvSpPr>
          <p:cNvPr id="16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6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1D4FEF8-6BDB-4B88-90D4-7B0C8B9529B2}" type="slidenum">
              <a:rPr lang="en-US" sz="900" b="0" u="none" strike="noStrike">
                <a:solidFill>
                  <a:srgbClr val="595959"/>
                </a:solidFill>
                <a:effectLst/>
                <a:uFillTx/>
                <a:latin typeface="Calibri"/>
              </a:rPr>
              <a:t>25</a:t>
            </a:fld>
            <a:endParaRPr lang="en-US" sz="900" b="0" u="none" strike="noStrike">
              <a:solidFill>
                <a:srgbClr val="000000"/>
              </a:solidFill>
              <a:effectLst/>
              <a:uFillTx/>
              <a:latin typeface="Calibri"/>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additive="base">
                                        <p:cTn id="7" dur="500" fill="hold"/>
                                        <p:tgtEl>
                                          <p:spTgt spid="155"/>
                                        </p:tgtEl>
                                        <p:attrNameLst>
                                          <p:attrName>ppt_x</p:attrName>
                                        </p:attrNameLst>
                                      </p:cBhvr>
                                      <p:tavLst>
                                        <p:tav tm="0">
                                          <p:val>
                                            <p:strVal val="#ppt_x"/>
                                          </p:val>
                                        </p:tav>
                                        <p:tav tm="100000">
                                          <p:val>
                                            <p:strVal val="#ppt_x"/>
                                          </p:val>
                                        </p:tav>
                                      </p:tavLst>
                                    </p:anim>
                                    <p:anim calcmode="lin" valueType="num">
                                      <p:cBhvr additive="base">
                                        <p:cTn id="8" dur="500" fill="hold"/>
                                        <p:tgtEl>
                                          <p:spTgt spid="155"/>
                                        </p:tgtEl>
                                        <p:attrNameLst>
                                          <p:attrName>ppt_y</p:attrName>
                                        </p:attrNameLst>
                                      </p:cBhvr>
                                      <p:tavLst>
                                        <p:tav tm="0">
                                          <p:val>
                                            <p:strVal val="1+#ppt_h/2"/>
                                          </p:val>
                                        </p:tav>
                                        <p:tav tm="100000">
                                          <p:val>
                                            <p:strVal val="#ppt_y"/>
                                          </p:val>
                                        </p:tav>
                                      </p:tavLst>
                                    </p:anim>
                                  </p:childTnLst>
                                </p:cTn>
                              </p:par>
                            </p:childTnLst>
                          </p:cTn>
                        </p:par>
                        <p:par>
                          <p:cTn id="9" fill="hold" nodeType="afterEffect">
                            <p:stCondLst>
                              <p:cond delay="500"/>
                            </p:stCondLst>
                            <p:childTnLst>
                              <p:par>
                                <p:cTn id="10" presetID="8" presetClass="entr" presetSubtype="16" fill="hold" nodeType="afterEffect">
                                  <p:stCondLst>
                                    <p:cond delay="500"/>
                                  </p:stCondLst>
                                  <p:childTnLst>
                                    <p:set>
                                      <p:cBhvr>
                                        <p:cTn id="11" dur="1" fill="hold">
                                          <p:stCondLst>
                                            <p:cond delay="0"/>
                                          </p:stCondLst>
                                        </p:cTn>
                                        <p:tgtEl>
                                          <p:spTgt spid="157"/>
                                        </p:tgtEl>
                                        <p:attrNameLst>
                                          <p:attrName>style.visibility</p:attrName>
                                        </p:attrNameLst>
                                      </p:cBhvr>
                                      <p:to>
                                        <p:strVal val="visible"/>
                                      </p:to>
                                    </p:set>
                                    <p:animEffect transition="in" filter="diamond(in)">
                                      <p:cBhvr additive="repl">
                                        <p:cTn id="12" dur="10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Spending Curve</a:t>
            </a:r>
          </a:p>
        </p:txBody>
      </p:sp>
      <p:sp>
        <p:nvSpPr>
          <p:cNvPr id="164" name="TextBox 163"/>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Total cost or BAC is $290k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Why isn’t the cost $145k when half the project is finished instead of $290k?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What is the relationship between the curve and earned value?</a:t>
            </a:r>
          </a:p>
        </p:txBody>
      </p:sp>
      <p:sp>
        <p:nvSpPr>
          <p:cNvPr id="165" name="WordArt 4"/>
          <p:cNvSpPr txBox="1"/>
          <p:nvPr/>
        </p:nvSpPr>
        <p:spPr>
          <a:xfrm>
            <a:off x="304920" y="4876920"/>
            <a:ext cx="8410320" cy="1181160"/>
          </a:xfrm>
          <a:prstGeom prst="rect">
            <a:avLst/>
          </a:prstGeom>
        </p:spPr>
        <p:txBody>
          <a:bodyPr wrap="none" lIns="90000" tIns="46800" rIns="90000" bIns="46800" anchor="t" anchorCtr="1">
            <a:prstTxWarp prst="textPlain">
              <a:avLst>
                <a:gd name="adj" fmla="val 50000"/>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rPr>
              <a:t>The relationship between cost</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ea typeface="Impact"/>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rPr>
              <a:t> and schedule is not linear!</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ea typeface="Impact"/>
            </a:endParaRPr>
          </a:p>
        </p:txBody>
      </p:sp>
      <p:sp>
        <p:nvSpPr>
          <p:cNvPr id="16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6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CB398B3-8CB9-4646-B1C4-90F65DA6D912}" type="slidenum">
              <a:rPr lang="en-US" sz="900" b="0" u="none" strike="noStrike">
                <a:solidFill>
                  <a:srgbClr val="595959"/>
                </a:solidFill>
                <a:effectLst/>
                <a:uFillTx/>
                <a:latin typeface="Calibri"/>
              </a:rPr>
              <a:t>26</a:t>
            </a:fld>
            <a:endParaRPr lang="en-US" sz="900" b="0" u="none" strike="noStrike">
              <a:solidFill>
                <a:srgbClr val="000000"/>
              </a:solidFill>
              <a:effectLst/>
              <a:uFillTx/>
              <a:latin typeface="Calibri"/>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4" presetClass="entr" presetSubtype="16"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box(in)">
                                      <p:cBhvr additive="repl">
                                        <p:cTn id="7"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Tools for Understanding Cost and Schedule</a:t>
            </a:r>
          </a:p>
        </p:txBody>
      </p:sp>
      <p:sp>
        <p:nvSpPr>
          <p:cNvPr id="169" name="TextBox 168"/>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PV (Planned Value) Planned costs for the work to be done at a point in time (for day 9 this is $200k)</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EV (Earned Value) Percentage of the planned work that was accomplished</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AC (Actual Cost) Amount spent on the work that was accomplished</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BAC (Budget At Completion) Total Planned Cost ($290k)</a:t>
            </a:r>
          </a:p>
        </p:txBody>
      </p:sp>
      <p:sp>
        <p:nvSpPr>
          <p:cNvPr id="17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7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9216827-93BD-49EC-9FA8-8384ED600086}" type="slidenum">
              <a:rPr lang="en-US" sz="900" b="0" u="none" strike="noStrike">
                <a:solidFill>
                  <a:srgbClr val="595959"/>
                </a:solidFill>
                <a:effectLst/>
                <a:uFillTx/>
                <a:latin typeface="Calibri"/>
              </a:rPr>
              <a:t>27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Earned Value Calculations</a:t>
            </a:r>
          </a:p>
        </p:txBody>
      </p:sp>
      <p:sp>
        <p:nvSpPr>
          <p:cNvPr id="173" name="TextBox 172"/>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Schedule Variance (SV) = EV – PV</a:t>
            </a:r>
          </a:p>
          <a:p>
            <a:pPr marL="171360" indent="-171360">
              <a:lnSpc>
                <a:spcPct val="90000"/>
              </a:lnSpc>
              <a:spcBef>
                <a:spcPts val="788"/>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Schedule Performance Index (SPI) = EV/PV</a:t>
            </a:r>
          </a:p>
          <a:p>
            <a:pPr marL="171360" indent="-171360">
              <a:lnSpc>
                <a:spcPct val="90000"/>
              </a:lnSpc>
              <a:spcBef>
                <a:spcPts val="788"/>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Cost Variance (CV) = EV – AC</a:t>
            </a:r>
          </a:p>
          <a:p>
            <a:pPr marL="171360" indent="-171360">
              <a:lnSpc>
                <a:spcPct val="90000"/>
              </a:lnSpc>
              <a:spcBef>
                <a:spcPts val="788"/>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Cost Performance Index (CPI) = EV/AC</a:t>
            </a:r>
          </a:p>
          <a:p>
            <a:pPr marL="171360" indent="-171360">
              <a:lnSpc>
                <a:spcPct val="90000"/>
              </a:lnSpc>
              <a:spcBef>
                <a:spcPts val="788"/>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Estimate at Completion = BAC/CPI</a:t>
            </a:r>
          </a:p>
          <a:p>
            <a:pPr marL="171360" indent="-171360">
              <a:lnSpc>
                <a:spcPct val="90000"/>
              </a:lnSpc>
              <a:spcBef>
                <a:spcPts val="788"/>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p:txBody>
      </p:sp>
      <p:sp>
        <p:nvSpPr>
          <p:cNvPr id="17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7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333CDC4-D058-410D-B8C5-1BDEBB6B01C3}" type="slidenum">
              <a:rPr lang="en-US" sz="900" b="0" u="none" strike="noStrike">
                <a:solidFill>
                  <a:srgbClr val="595959"/>
                </a:solidFill>
                <a:effectLst/>
                <a:uFillTx/>
                <a:latin typeface="Calibri"/>
              </a:rPr>
              <a:t>28</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Earned Value</a:t>
            </a:r>
          </a:p>
        </p:txBody>
      </p:sp>
      <p:sp>
        <p:nvSpPr>
          <p:cNvPr id="177" name="TextBox 176"/>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All the formulas build off of EV one way or the other</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We want to look at the percent of work that was completed against what we planned to do</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We also want to see how far off schedule and cost the project might be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EV is the basis for both of these</a:t>
            </a:r>
          </a:p>
        </p:txBody>
      </p:sp>
      <p:sp>
        <p:nvSpPr>
          <p:cNvPr id="17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7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4888DE1-F69F-41FA-9FC5-2532DB37365F}" type="slidenum">
              <a:rPr lang="en-US" sz="900" b="0" u="none" strike="noStrike">
                <a:solidFill>
                  <a:srgbClr val="595959"/>
                </a:solidFill>
                <a:effectLst/>
                <a:uFillTx/>
                <a:latin typeface="Calibri"/>
              </a:rPr>
              <a:t>29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Calculating EV</a:t>
            </a:r>
          </a:p>
        </p:txBody>
      </p:sp>
      <p:sp>
        <p:nvSpPr>
          <p:cNvPr id="181" name="TextBox 180"/>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If at Day 9 we have planned value of 200k, and everything is complete, the project is OK.</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If on the other hand, we look at the figures and find that we have only accomplished 80% of our tasks, what does that tell us?</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Our EV was supposed to be $200k – it is only $160k</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In addition, Accounting tells us that we have actually spent $175k</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 project is in trouble….</a:t>
            </a:r>
          </a:p>
        </p:txBody>
      </p:sp>
      <p:sp>
        <p:nvSpPr>
          <p:cNvPr id="18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8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1011758-C56A-4531-BB69-AC11101CF854}" type="slidenum">
              <a:rPr lang="en-US" sz="900" b="0" u="none" strike="noStrike">
                <a:solidFill>
                  <a:srgbClr val="595959"/>
                </a:solidFill>
                <a:effectLst/>
                <a:uFillTx/>
                <a:latin typeface="Calibri"/>
              </a:rPr>
              <a:t>30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Calculating EV</a:t>
            </a:r>
          </a:p>
        </p:txBody>
      </p:sp>
      <p:sp>
        <p:nvSpPr>
          <p:cNvPr id="185" name="TextBox 184"/>
          <p:cNvSpPr txBox="1"/>
          <p:nvPr/>
        </p:nvSpPr>
        <p:spPr>
          <a:xfrm>
            <a:off x="1177920" y="1825200"/>
            <a:ext cx="356544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PV = $200k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EV = $160k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AC = $175k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CV =  - $15k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CPI (EV/AC) = 91%</a:t>
            </a:r>
          </a:p>
        </p:txBody>
      </p:sp>
      <p:sp>
        <p:nvSpPr>
          <p:cNvPr id="186" name="TextBox 185"/>
          <p:cNvSpPr txBox="1"/>
          <p:nvPr/>
        </p:nvSpPr>
        <p:spPr>
          <a:xfrm>
            <a:off x="4954680" y="1825200"/>
            <a:ext cx="356544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SV (EV-PV) = -$40k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SPI (EV/PV) = 80%</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EAC (BAC/CPI) =   $318k                        </a:t>
            </a:r>
          </a:p>
        </p:txBody>
      </p:sp>
      <p:sp>
        <p:nvSpPr>
          <p:cNvPr id="187" name="WordArt 6"/>
          <p:cNvSpPr txBox="1"/>
          <p:nvPr/>
        </p:nvSpPr>
        <p:spPr>
          <a:xfrm>
            <a:off x="5410080" y="4267080"/>
            <a:ext cx="2695680" cy="1714680"/>
          </a:xfrm>
          <a:prstGeom prst="rect">
            <a:avLst/>
          </a:prstGeom>
        </p:spPr>
        <p:txBody>
          <a:bodyPr wrap="none" lIns="90000" tIns="46800" rIns="90000" bIns="46800" anchor="t" anchorCtr="1">
            <a:prstTxWarp prst="textPlain">
              <a:avLst>
                <a:gd name="adj" fmla="val 50000"/>
              </a:avLst>
            </a:prstTxWarp>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rPr>
              <a:t>We will be</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ea typeface="Impact"/>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rPr>
              <a:t>overbudget at </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ea typeface="Impact"/>
            </a:endParaRP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rPr>
              <a:t>current spend</a:t>
            </a:r>
            <a:endParaRPr lang="en-US" sz="1800" b="0" u="none" strike="noStrike" spc="3">
              <a:ln w="19080">
                <a:solidFill>
                  <a:srgbClr val="99CCFF"/>
                </a:solidFill>
                <a:miter/>
              </a:ln>
              <a:solidFill>
                <a:srgbClr val="0066CC"/>
              </a:solidFill>
              <a:effectLst>
                <a:outerShdw dist="17819" dir="2700000" rotWithShape="0">
                  <a:srgbClr val="990000"/>
                </a:outerShdw>
              </a:effectLst>
              <a:uFillTx/>
              <a:latin typeface="Impact"/>
              <a:ea typeface="Impact"/>
            </a:endParaRPr>
          </a:p>
        </p:txBody>
      </p:sp>
      <p:sp>
        <p:nvSpPr>
          <p:cNvPr id="18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8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2301C79-FA32-48F9-BFFA-8A7B191716E7}" type="slidenum">
              <a:rPr lang="en-US" sz="900" b="0" u="none" strike="noStrike">
                <a:solidFill>
                  <a:srgbClr val="595959"/>
                </a:solidFill>
                <a:effectLst/>
                <a:uFillTx/>
                <a:latin typeface="Calibri"/>
              </a:rPr>
              <a:t>31</a:t>
            </a:fld>
            <a:endParaRPr lang="en-US" sz="900" b="0" u="none" strike="noStrike">
              <a:solidFill>
                <a:srgbClr val="000000"/>
              </a:solidFill>
              <a:effectLst/>
              <a:uFillTx/>
              <a:latin typeface="Calibri"/>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43" presetClass="entr" fill="hold" nodeType="clickEffect">
                                  <p:stCondLst>
                                    <p:cond delay="0"/>
                                  </p:stCondLst>
                                  <p:childTnLst>
                                    <p:set>
                                      <p:cBhvr>
                                        <p:cTn id="6" dur="1" fill="hold">
                                          <p:stCondLst>
                                            <p:cond delay="0"/>
                                          </p:stCondLst>
                                        </p:cTn>
                                        <p:tgtEl>
                                          <p:spTgt spid="187"/>
                                        </p:tgtEl>
                                        <p:attrNameLst>
                                          <p:attrName>style.visibility</p:attrName>
                                        </p:attrNameLst>
                                      </p:cBhvr>
                                      <p:to>
                                        <p:strVal val="visible"/>
                                      </p:to>
                                    </p:set>
                                    <p:animEffect transition="in" filter="fade">
                                      <p:cBhvr additive="repl">
                                        <p:cTn id="7" dur="100"/>
                                        <p:tgtEl>
                                          <p:spTgt spid="187"/>
                                        </p:tgtEl>
                                      </p:cBhvr>
                                    </p:animEffect>
                                    <p:anim calcmode="lin" valueType="num">
                                      <p:cBhvr additive="repl">
                                        <p:cTn id="8" dur="400" fill="hold"/>
                                        <p:tgtEl>
                                          <p:spTgt spid="187"/>
                                        </p:tgtEl>
                                        <p:attrNameLst>
                                          <p:attrName>ppt_x</p:attrName>
                                        </p:attrNameLst>
                                      </p:cBhvr>
                                      <p:tavLst>
                                        <p:tav tm="0">
                                          <p:val>
                                            <p:strVal val="#ppt_x"/>
                                          </p:val>
                                        </p:tav>
                                        <p:tav tm="100000">
                                          <p:val>
                                            <p:strVal val="#ppt_x"/>
                                          </p:val>
                                        </p:tav>
                                      </p:tavLst>
                                    </p:anim>
                                    <p:anim calcmode="lin" valueType="num">
                                      <p:cBhvr additive="repl">
                                        <p:cTn id="9" dur="400" fill="hold"/>
                                        <p:tgtEl>
                                          <p:spTgt spid="187"/>
                                        </p:tgtEl>
                                        <p:attrNameLst>
                                          <p:attrName>ppt_y</p:attrName>
                                        </p:attrNameLst>
                                      </p:cBhvr>
                                      <p:tavLst>
                                        <p:tav tm="0">
                                          <p:val>
                                            <p:strVal val="#ppt_y+0.31"/>
                                          </p:val>
                                        </p:tav>
                                        <p:tav tm="100000">
                                          <p:val>
                                            <p:strVal val="#ppt_y+0.31"/>
                                          </p:val>
                                        </p:tav>
                                      </p:tavLst>
                                    </p:anim>
                                    <p:anim calcmode="lin" valueType="num">
                                      <p:cBhvr additive="repl">
                                        <p:cTn id="10" dur="600" fill="hold">
                                          <p:stCondLst>
                                            <p:cond delay="400"/>
                                          </p:stCondLst>
                                        </p:cTn>
                                        <p:tgtEl>
                                          <p:spTgt spid="18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additive="repl">
                                        <p:cTn id="11" dur="600" fill="hold">
                                          <p:stCondLst>
                                            <p:cond delay="400"/>
                                          </p:stCondLst>
                                        </p:cTn>
                                        <p:tgtEl>
                                          <p:spTgt spid="18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3048120" y="-36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AS-IF</a:t>
            </a:r>
          </a:p>
        </p:txBody>
      </p:sp>
      <p:graphicFrame>
        <p:nvGraphicFramePr>
          <p:cNvPr id="191" name="Table 190"/>
          <p:cNvGraphicFramePr/>
          <p:nvPr/>
        </p:nvGraphicFramePr>
        <p:xfrm>
          <a:off x="838080" y="1143000"/>
          <a:ext cx="7239240" cy="5519520"/>
        </p:xfrm>
        <a:graphic>
          <a:graphicData uri="http://schemas.openxmlformats.org/drawingml/2006/table">
            <a:tbl>
              <a:tblPr/>
              <a:tblGrid>
                <a:gridCol w="1295640">
                  <a:extLst>
                    <a:ext uri="{9D8B030D-6E8A-4147-A177-3AD203B41FA5}">
                      <a16:colId xmlns:a16="http://schemas.microsoft.com/office/drawing/2014/main" val="20000"/>
                    </a:ext>
                  </a:extLst>
                </a:gridCol>
                <a:gridCol w="1295280">
                  <a:extLst>
                    <a:ext uri="{9D8B030D-6E8A-4147-A177-3AD203B41FA5}">
                      <a16:colId xmlns:a16="http://schemas.microsoft.com/office/drawing/2014/main" val="20001"/>
                    </a:ext>
                  </a:extLst>
                </a:gridCol>
                <a:gridCol w="152388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752840">
                  <a:extLst>
                    <a:ext uri="{9D8B030D-6E8A-4147-A177-3AD203B41FA5}">
                      <a16:colId xmlns:a16="http://schemas.microsoft.com/office/drawing/2014/main" val="20004"/>
                    </a:ext>
                  </a:extLst>
                </a:gridCol>
              </a:tblGrid>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DAY</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Task</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Daily Cost</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Cumulative Cost</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1368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SPEND</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13680">
                      <a:solidFill>
                        <a:srgbClr val="000000"/>
                      </a:solidFill>
                      <a:prstDash val="solid"/>
                    </a:lnT>
                    <a:lnB w="5760">
                      <a:solidFill>
                        <a:srgbClr val="000000"/>
                      </a:solidFill>
                      <a:prstDash val="solid"/>
                    </a:lnB>
                    <a:noFill/>
                  </a:tcPr>
                </a:tc>
                <a:extLst>
                  <a:ext uri="{0D108BD9-81ED-4DB2-BD59-A6C34878D82A}">
                    <a16:rowId xmlns:a16="http://schemas.microsoft.com/office/drawing/2014/main" val="10000"/>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1"/>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$40,000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$40,000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2"/>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3</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1+3+4</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$30,000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3"/>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4</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1+3+4</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$30,000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4"/>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1+5</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$130,000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5"/>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6</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1+5</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$140,000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$150,000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6"/>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5+6</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$160,000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$175,000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07"/>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5+6</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$195,000</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extLst>
                  <a:ext uri="{0D108BD9-81ED-4DB2-BD59-A6C34878D82A}">
                    <a16:rowId xmlns:a16="http://schemas.microsoft.com/office/drawing/2014/main" val="10008"/>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9</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6</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$203,000</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gradFill rotWithShape="0">
                      <a:gsLst>
                        <a:gs pos="0">
                          <a:srgbClr val="764776"/>
                        </a:gs>
                        <a:gs pos="50000">
                          <a:srgbClr val="FF99FF"/>
                        </a:gs>
                        <a:gs pos="100000">
                          <a:srgbClr val="764776"/>
                        </a:gs>
                      </a:gsLst>
                      <a:lin ang="5400000"/>
                    </a:gradFill>
                  </a:tcPr>
                </a:tc>
                <a:extLst>
                  <a:ext uri="{0D108BD9-81ED-4DB2-BD59-A6C34878D82A}">
                    <a16:rowId xmlns:a16="http://schemas.microsoft.com/office/drawing/2014/main" val="10009"/>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5+6</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$180,000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$223,000</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0"/>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11</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5+6</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1"/>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12</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2"/>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13</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$220,000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3"/>
                  </a:ext>
                </a:extLst>
              </a:tr>
              <a:tr h="2980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14</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$230,000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4"/>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15</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$240,000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5"/>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16</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$250,000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6"/>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17</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7</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$260,000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7"/>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18</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$270,000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8"/>
                  </a:ext>
                </a:extLst>
              </a:tr>
              <a:tr h="27468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19</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$280,000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5760">
                      <a:solidFill>
                        <a:srgbClr val="000000"/>
                      </a:solidFill>
                      <a:prstDash val="solid"/>
                    </a:lnB>
                    <a:noFill/>
                  </a:tcPr>
                </a:tc>
                <a:tc>
                  <a:txBody>
                    <a:bodyPr/>
                    <a:lstStyle/>
                    <a:p>
                      <a:pPr algn="ctr">
                        <a:lnSpc>
                          <a:spcPct val="100000"/>
                        </a:lnSpc>
                        <a:spcBef>
                          <a:spcPts val="3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0" u="none" strike="noStrike">
                          <a:solidFill>
                            <a:srgbClr val="000000"/>
                          </a:solidFill>
                          <a:effectLst/>
                          <a:uFillTx/>
                          <a:latin typeface="Times New Roman"/>
                        </a:rPr>
                        <a:t>+</a:t>
                      </a:r>
                      <a:endParaRPr lang="en-US" sz="12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5760">
                      <a:solidFill>
                        <a:srgbClr val="000000"/>
                      </a:solidFill>
                      <a:prstDash val="solid"/>
                    </a:lnB>
                    <a:noFill/>
                  </a:tcPr>
                </a:tc>
                <a:extLst>
                  <a:ext uri="{0D108BD9-81ED-4DB2-BD59-A6C34878D82A}">
                    <a16:rowId xmlns:a16="http://schemas.microsoft.com/office/drawing/2014/main" val="10019"/>
                  </a:ext>
                </a:extLst>
              </a:tr>
              <a:tr h="244440">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20</a:t>
                      </a:r>
                      <a:endParaRPr lang="en-US" sz="1000" b="0" u="none" strike="noStrike">
                        <a:solidFill>
                          <a:srgbClr val="000000"/>
                        </a:solidFill>
                        <a:effectLst/>
                        <a:uFillTx/>
                        <a:latin typeface="Calibri"/>
                      </a:endParaRPr>
                    </a:p>
                  </a:txBody>
                  <a:tcPr marL="90000" marR="90000">
                    <a:lnL w="1368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8</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$10,000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$290,000</a:t>
                      </a:r>
                      <a:endParaRPr lang="en-US" sz="1000" b="0" u="none" strike="noStrike">
                        <a:solidFill>
                          <a:srgbClr val="000000"/>
                        </a:solidFill>
                        <a:effectLst/>
                        <a:uFillTx/>
                        <a:latin typeface="Calibri"/>
                      </a:endParaRPr>
                    </a:p>
                  </a:txBody>
                  <a:tcPr marL="90000" marR="90000">
                    <a:lnL w="5760">
                      <a:solidFill>
                        <a:srgbClr val="000000"/>
                      </a:solidFill>
                      <a:prstDash val="solid"/>
                    </a:lnL>
                    <a:lnR w="5760">
                      <a:solidFill>
                        <a:srgbClr val="000000"/>
                      </a:solidFill>
                      <a:prstDash val="solid"/>
                    </a:lnR>
                    <a:lnT w="5760">
                      <a:solidFill>
                        <a:srgbClr val="000000"/>
                      </a:solidFill>
                      <a:prstDash val="solid"/>
                    </a:lnT>
                    <a:lnB w="13680">
                      <a:solidFill>
                        <a:srgbClr val="000000"/>
                      </a:solidFill>
                      <a:prstDash val="solid"/>
                    </a:lnB>
                    <a:noFill/>
                  </a:tcPr>
                </a:tc>
                <a:tc>
                  <a:txBody>
                    <a:bodyPr/>
                    <a:lstStyle/>
                    <a:p>
                      <a:pPr algn="ctr">
                        <a:lnSpc>
                          <a:spcPct val="100000"/>
                        </a:lnSpc>
                        <a:spcBef>
                          <a:spcPts val="249"/>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000" b="0" u="none" strike="noStrike">
                          <a:solidFill>
                            <a:srgbClr val="000000"/>
                          </a:solidFill>
                          <a:effectLst/>
                          <a:uFillTx/>
                          <a:latin typeface="Times New Roman"/>
                        </a:rPr>
                        <a:t>$318,000</a:t>
                      </a:r>
                      <a:endParaRPr lang="en-US" sz="1000" b="0" u="none" strike="noStrike">
                        <a:solidFill>
                          <a:srgbClr val="000000"/>
                        </a:solidFill>
                        <a:effectLst/>
                        <a:uFillTx/>
                        <a:latin typeface="Calibri"/>
                      </a:endParaRPr>
                    </a:p>
                  </a:txBody>
                  <a:tcPr marL="90000" marR="90000">
                    <a:lnL w="5760">
                      <a:solidFill>
                        <a:srgbClr val="000000"/>
                      </a:solidFill>
                      <a:prstDash val="solid"/>
                    </a:lnL>
                    <a:lnR w="13680">
                      <a:solidFill>
                        <a:srgbClr val="000000"/>
                      </a:solidFill>
                      <a:prstDash val="solid"/>
                    </a:lnR>
                    <a:lnT w="5760">
                      <a:solidFill>
                        <a:srgbClr val="000000"/>
                      </a:solidFill>
                      <a:prstDash val="solid"/>
                    </a:lnT>
                    <a:lnB w="13680">
                      <a:solidFill>
                        <a:srgbClr val="000000"/>
                      </a:solidFill>
                      <a:prstDash val="solid"/>
                    </a:lnB>
                    <a:noFill/>
                  </a:tcPr>
                </a:tc>
                <a:extLst>
                  <a:ext uri="{0D108BD9-81ED-4DB2-BD59-A6C34878D82A}">
                    <a16:rowId xmlns:a16="http://schemas.microsoft.com/office/drawing/2014/main" val="10020"/>
                  </a:ext>
                </a:extLst>
              </a:tr>
            </a:tbl>
          </a:graphicData>
        </a:graphic>
      </p:graphicFrame>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 name="Picture 4" descr="A close up of a map&#10;&#10;Description generated with high confidence"/>
          <p:cNvPicPr/>
          <p:nvPr/>
        </p:nvPicPr>
        <p:blipFill>
          <a:blip r:embed="rId2"/>
          <a:stretch/>
        </p:blipFill>
        <p:spPr>
          <a:xfrm>
            <a:off x="103320" y="914400"/>
            <a:ext cx="8888400" cy="5002200"/>
          </a:xfrm>
          <a:prstGeom prst="rect">
            <a:avLst/>
          </a:prstGeom>
          <a:noFill/>
          <a:ln w="0">
            <a:noFill/>
          </a:ln>
        </p:spPr>
      </p:pic>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 name="Picture 4" descr="A close up of a map&#10;&#10;Description generated with very high confidence"/>
          <p:cNvPicPr/>
          <p:nvPr/>
        </p:nvPicPr>
        <p:blipFill>
          <a:blip r:embed="rId3"/>
          <a:stretch/>
        </p:blipFill>
        <p:spPr>
          <a:xfrm>
            <a:off x="173160" y="0"/>
            <a:ext cx="8970840" cy="5613480"/>
          </a:xfrm>
          <a:prstGeom prst="rect">
            <a:avLst/>
          </a:prstGeom>
          <a:noFill/>
          <a:ln w="0">
            <a:noFill/>
          </a:ln>
        </p:spPr>
      </p:pic>
      <p:pic>
        <p:nvPicPr>
          <p:cNvPr id="194" name="Rectangle 5"/>
          <p:cNvPicPr/>
          <p:nvPr/>
        </p:nvPicPr>
        <p:blipFill>
          <a:blip r:embed="rId4"/>
          <a:stretch/>
        </p:blipFill>
        <p:spPr>
          <a:xfrm>
            <a:off x="1530360" y="5840280"/>
            <a:ext cx="5583240" cy="925560"/>
          </a:xfrm>
          <a:prstGeom prst="rect">
            <a:avLst/>
          </a:prstGeom>
          <a:noFill/>
          <a:ln w="0">
            <a:noFill/>
          </a:ln>
        </p:spPr>
      </p:pic>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PlaceHolder 1"/>
          <p:cNvSpPr>
            <a:spLocks noGrp="1"/>
          </p:cNvSpPr>
          <p:nvPr>
            <p:ph type="title"/>
          </p:nvPr>
        </p:nvSpPr>
        <p:spPr>
          <a:xfrm>
            <a:off x="2590560" y="228240"/>
            <a:ext cx="6095880" cy="1143000"/>
          </a:xfrm>
          <a:prstGeom prst="rect">
            <a:avLst/>
          </a:prstGeom>
          <a:noFill/>
          <a:ln w="0">
            <a:noFill/>
          </a:ln>
        </p:spPr>
        <p:txBody>
          <a:bodyPr lIns="90000" tIns="46800" rIns="90000" bIns="46800" anchor="ctr">
            <a:sp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3300" b="0" u="none" strike="noStrike">
              <a:solidFill>
                <a:srgbClr val="2E75B6"/>
              </a:solidFill>
              <a:effectLst/>
              <a:uFillTx/>
              <a:latin typeface="Cambria"/>
            </a:endParaRPr>
          </a:p>
        </p:txBody>
      </p:sp>
      <p:sp>
        <p:nvSpPr>
          <p:cNvPr id="196" name="TextBox 195"/>
          <p:cNvSpPr txBox="1"/>
          <p:nvPr/>
        </p:nvSpPr>
        <p:spPr>
          <a:xfrm>
            <a:off x="1066680" y="3123720"/>
            <a:ext cx="7344000" cy="4351320"/>
          </a:xfrm>
          <a:prstGeom prst="rect">
            <a:avLst/>
          </a:prstGeom>
          <a:noFill/>
          <a:ln w="0">
            <a:noFill/>
          </a:ln>
        </p:spPr>
        <p:txBody>
          <a:bodyPr anchor="t">
            <a:normAutofit/>
          </a:bodyPr>
          <a:lstStyle/>
          <a:p>
            <a:pPr marL="171360" indent="-171360" algn="ctr">
              <a:lnSpc>
                <a:spcPct val="90000"/>
              </a:lnSpc>
              <a:spcBef>
                <a:spcPts val="1500"/>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1" u="none" strike="noStrike">
                <a:solidFill>
                  <a:srgbClr val="000000"/>
                </a:solidFill>
                <a:effectLst/>
                <a:uFillTx/>
                <a:latin typeface="Calibri"/>
              </a:rPr>
              <a:t>Creating a Performance</a:t>
            </a:r>
            <a:br>
              <a:rPr sz="4000"/>
            </a:br>
            <a:r>
              <a:rPr lang="en-US" sz="4000" b="1" u="none" strike="noStrike">
                <a:solidFill>
                  <a:srgbClr val="000000"/>
                </a:solidFill>
                <a:effectLst/>
                <a:uFillTx/>
                <a:latin typeface="Calibri"/>
              </a:rPr>
              <a:t>Measurement System (PMS)</a:t>
            </a:r>
            <a:endParaRPr lang="en-US" sz="4000" b="0" u="none" strike="noStrike">
              <a:solidFill>
                <a:srgbClr val="000000"/>
              </a:solidFill>
              <a:effectLst/>
              <a:uFillTx/>
              <a:latin typeface="Calibri"/>
            </a:endParaRPr>
          </a:p>
        </p:txBody>
      </p:sp>
      <p:sp>
        <p:nvSpPr>
          <p:cNvPr id="19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19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A76F385-7C41-41F5-B83C-04AE129914BD}" type="slidenum">
              <a:rPr lang="en-US" sz="900" b="0" u="none" strike="noStrike">
                <a:solidFill>
                  <a:srgbClr val="595959"/>
                </a:solidFill>
                <a:effectLst/>
                <a:uFillTx/>
                <a:latin typeface="Calibri"/>
              </a:rPr>
              <a:t>35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PlaceHolder 1"/>
          <p:cNvSpPr>
            <a:spLocks noGrp="1"/>
          </p:cNvSpPr>
          <p:nvPr>
            <p:ph type="title"/>
          </p:nvPr>
        </p:nvSpPr>
        <p:spPr>
          <a:xfrm>
            <a:off x="2438280" y="151920"/>
            <a:ext cx="655344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PMS</a:t>
            </a:r>
          </a:p>
        </p:txBody>
      </p:sp>
      <p:sp>
        <p:nvSpPr>
          <p:cNvPr id="200" name="TextBox 199"/>
          <p:cNvSpPr txBox="1"/>
          <p:nvPr/>
        </p:nvSpPr>
        <p:spPr>
          <a:xfrm>
            <a:off x="609120" y="2133720"/>
            <a:ext cx="8077320" cy="3657600"/>
          </a:xfrm>
          <a:prstGeom prst="rect">
            <a:avLst/>
          </a:prstGeom>
          <a:noFill/>
          <a:ln w="0">
            <a:noFill/>
          </a:ln>
        </p:spPr>
        <p:txBody>
          <a:bodyPr anchor="t">
            <a:normAutofit/>
          </a:bodyPr>
          <a:lstStyle/>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Earned Value Analysis is one major method of measuring project performance</a:t>
            </a:r>
          </a:p>
          <a:p>
            <a:pPr marL="171360" indent="-171360">
              <a:lnSpc>
                <a:spcPct val="8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How else can we measure performance?</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We can use scorecards and dashboards</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Using metrics and indicators discussed earlier in this section, we can construct a PMS system based upon our organization’s specific needs</a:t>
            </a:r>
          </a:p>
          <a:p>
            <a:pPr marL="514440" lvl="1"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In the Improvement section, we will explore in detail some of the specific metrics which can be used in a PMS</a:t>
            </a:r>
          </a:p>
        </p:txBody>
      </p:sp>
      <p:sp>
        <p:nvSpPr>
          <p:cNvPr id="20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0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17B4774-38F5-42A4-A107-DDF761450AB8}" type="slidenum">
              <a:rPr lang="en-US" sz="900" b="0" u="none" strike="noStrike">
                <a:solidFill>
                  <a:srgbClr val="595959"/>
                </a:solidFill>
                <a:effectLst/>
                <a:uFillTx/>
                <a:latin typeface="Calibri"/>
              </a:rPr>
              <a:t>36</a:t>
            </a:fld>
            <a:endParaRPr lang="en-US" sz="900" b="0" u="none" strike="noStrike">
              <a:solidFill>
                <a:srgbClr val="000000"/>
              </a:solidFill>
              <a:effectLst/>
              <a:uFillTx/>
              <a:latin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p:cNvSpPr>
          <p:nvPr>
            <p:ph type="title"/>
          </p:nvPr>
        </p:nvSpPr>
        <p:spPr>
          <a:xfrm>
            <a:off x="3657600" y="380520"/>
            <a:ext cx="5486400" cy="83844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000" b="1" u="none" strike="noStrike">
                <a:solidFill>
                  <a:srgbClr val="2E75B6"/>
                </a:solidFill>
                <a:effectLst/>
                <a:uFillTx/>
                <a:latin typeface="Cambria"/>
              </a:rPr>
              <a:t>Software Tools</a:t>
            </a:r>
            <a:r>
              <a:rPr lang="en-US" sz="3200" b="0" u="none" strike="noStrike">
                <a:solidFill>
                  <a:srgbClr val="2E75B6"/>
                </a:solidFill>
                <a:effectLst/>
                <a:uFillTx/>
                <a:latin typeface="Cambria"/>
              </a:rPr>
              <a:t> –</a:t>
            </a:r>
            <a:br>
              <a:rPr sz="3200"/>
            </a:br>
            <a:r>
              <a:rPr lang="en-US" sz="2900" b="0" u="none" strike="noStrike">
                <a:solidFill>
                  <a:srgbClr val="2E75B6"/>
                </a:solidFill>
                <a:effectLst/>
                <a:uFillTx/>
                <a:latin typeface="Cambria"/>
              </a:rPr>
              <a:t>Metrics and Indicator Toolsets</a:t>
            </a:r>
          </a:p>
        </p:txBody>
      </p:sp>
      <p:sp>
        <p:nvSpPr>
          <p:cNvPr id="204" name="TextBox 203"/>
          <p:cNvSpPr txBox="1"/>
          <p:nvPr/>
        </p:nvSpPr>
        <p:spPr>
          <a:xfrm>
            <a:off x="1066320" y="2057400"/>
            <a:ext cx="8077320" cy="3657600"/>
          </a:xfrm>
          <a:prstGeom prst="rect">
            <a:avLst/>
          </a:prstGeom>
          <a:noFill/>
          <a:ln w="0">
            <a:noFill/>
          </a:ln>
        </p:spPr>
        <p:txBody>
          <a:bodyPr anchor="t">
            <a:normAutofit/>
          </a:bodyPr>
          <a:lstStyle/>
          <a:p>
            <a:pPr marL="171360" indent="-171360">
              <a:lnSpc>
                <a:spcPct val="90000"/>
              </a:lnSpc>
              <a:spcBef>
                <a:spcPts val="1500"/>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000000"/>
                </a:solidFill>
                <a:effectLst/>
                <a:uFillTx/>
                <a:latin typeface="Calibri"/>
              </a:rPr>
              <a:t>Tools used to display metrics and indicators include:</a:t>
            </a:r>
          </a:p>
          <a:p>
            <a:pPr marL="514440" lvl="1" indent="-171360">
              <a:lnSpc>
                <a:spcPct val="90000"/>
              </a:lnSpc>
              <a:spcBef>
                <a:spcPts val="13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000000"/>
                </a:solidFill>
                <a:effectLst/>
                <a:uFillTx/>
                <a:latin typeface="Calibri"/>
              </a:rPr>
              <a:t>Business Intelligence Software Tools</a:t>
            </a:r>
          </a:p>
          <a:p>
            <a:pPr marL="857160" lvl="2" indent="-171360">
              <a:lnSpc>
                <a:spcPct val="90000"/>
              </a:lnSpc>
              <a:spcBef>
                <a:spcPts val="1199"/>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200" b="0" u="none" strike="noStrike">
                <a:solidFill>
                  <a:srgbClr val="000000"/>
                </a:solidFill>
                <a:effectLst/>
                <a:uFillTx/>
                <a:latin typeface="Calibri"/>
              </a:rPr>
              <a:t>Scorecards or </a:t>
            </a:r>
          </a:p>
          <a:p>
            <a:pPr marL="857160" lvl="2" indent="-171360">
              <a:lnSpc>
                <a:spcPct val="90000"/>
              </a:lnSpc>
              <a:spcBef>
                <a:spcPts val="1199"/>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200" b="0" u="none" strike="noStrike">
                <a:solidFill>
                  <a:srgbClr val="000000"/>
                </a:solidFill>
                <a:effectLst/>
                <a:uFillTx/>
                <a:latin typeface="Calibri"/>
              </a:rPr>
              <a:t>Dashboards</a:t>
            </a:r>
          </a:p>
          <a:p>
            <a:pPr marL="171360" indent="-171360">
              <a:lnSpc>
                <a:spcPct val="90000"/>
              </a:lnSpc>
              <a:spcBef>
                <a:spcPts val="1500"/>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4000" b="0" u="none" strike="noStrike">
              <a:solidFill>
                <a:srgbClr val="000000"/>
              </a:solidFill>
              <a:effectLst/>
              <a:uFillTx/>
              <a:latin typeface="Calibri"/>
            </a:endParaRPr>
          </a:p>
          <a:p>
            <a:pPr marL="171360" indent="-171360">
              <a:lnSpc>
                <a:spcPct val="90000"/>
              </a:lnSpc>
              <a:spcBef>
                <a:spcPts val="1500"/>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4000" b="0" u="none" strike="noStrike">
              <a:solidFill>
                <a:srgbClr val="000000"/>
              </a:solidFill>
              <a:effectLst/>
              <a:uFillTx/>
              <a:latin typeface="Calibri"/>
            </a:endParaRPr>
          </a:p>
        </p:txBody>
      </p:sp>
      <p:sp>
        <p:nvSpPr>
          <p:cNvPr id="20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0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BA16AFD-A63F-41FC-B216-22FE6B41D054}" type="slidenum">
              <a:rPr lang="en-US" sz="900" b="0" u="none" strike="noStrike">
                <a:solidFill>
                  <a:srgbClr val="595959"/>
                </a:solidFill>
                <a:effectLst/>
                <a:uFillTx/>
                <a:latin typeface="Calibri"/>
              </a:rPr>
              <a:t>37</a:t>
            </a:fld>
            <a:endParaRPr lang="en-US" sz="900" b="0" u="none" strike="noStrike">
              <a:solidFill>
                <a:srgbClr val="000000"/>
              </a:solidFill>
              <a:effectLst/>
              <a:uFillTx/>
              <a:latin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PlaceHolder 1"/>
          <p:cNvSpPr>
            <a:spLocks noGrp="1"/>
          </p:cNvSpPr>
          <p:nvPr>
            <p:ph type="title"/>
          </p:nvPr>
        </p:nvSpPr>
        <p:spPr>
          <a:xfrm>
            <a:off x="914400" y="53352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The Purpose</a:t>
            </a:r>
            <a:br>
              <a:rPr sz="3300"/>
            </a:br>
            <a:r>
              <a:rPr lang="en-US" sz="3300" b="0" u="none" strike="noStrike">
                <a:solidFill>
                  <a:srgbClr val="2E75B6"/>
                </a:solidFill>
                <a:effectLst/>
                <a:uFillTx/>
                <a:latin typeface="Cambria"/>
              </a:rPr>
              <a:t>of a Scorecard </a:t>
            </a:r>
          </a:p>
        </p:txBody>
      </p:sp>
      <p:sp>
        <p:nvSpPr>
          <p:cNvPr id="208" name="TextBox 207"/>
          <p:cNvSpPr txBox="1"/>
          <p:nvPr/>
        </p:nvSpPr>
        <p:spPr>
          <a:xfrm>
            <a:off x="914040" y="3124080"/>
            <a:ext cx="7669080" cy="411336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 scorecard should give a manager a visual representation of the health of an organization in a single glance.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scorecard needs to be of sufficiently high level to represent major business operations and their goals.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data in a scorecard should be as recent as possible to make them more useful and actionable.</a:t>
            </a:r>
          </a:p>
        </p:txBody>
      </p:sp>
      <p:sp>
        <p:nvSpPr>
          <p:cNvPr id="20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1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1D8045B-2BC1-4C60-8F46-FDF282A83F6B}" type="slidenum">
              <a:rPr lang="en-US" sz="900" b="0" u="none" strike="noStrike">
                <a:solidFill>
                  <a:srgbClr val="595959"/>
                </a:solidFill>
                <a:effectLst/>
                <a:uFillTx/>
                <a:latin typeface="Calibri"/>
              </a:rPr>
              <a:t>38</a:t>
            </a:fld>
            <a:endParaRPr lang="en-US" sz="900" b="0" u="none" strike="noStrike">
              <a:solidFill>
                <a:srgbClr val="000000"/>
              </a:solidFill>
              <a:effectLst/>
              <a:uFillTx/>
              <a:latin typeface="Calibri"/>
            </a:endParaRPr>
          </a:p>
        </p:txBody>
      </p:sp>
      <p:pic>
        <p:nvPicPr>
          <p:cNvPr id="211" name="Picture 7" descr="A picture containing writing implement&#10;&#10;Description generated with high confidence"/>
          <p:cNvPicPr/>
          <p:nvPr/>
        </p:nvPicPr>
        <p:blipFill>
          <a:blip r:embed="rId3"/>
          <a:stretch/>
        </p:blipFill>
        <p:spPr>
          <a:xfrm>
            <a:off x="4057560" y="195120"/>
            <a:ext cx="4457880" cy="2791080"/>
          </a:xfrm>
          <a:prstGeom prst="rect">
            <a:avLst/>
          </a:prstGeom>
          <a:noFill/>
          <a:ln w="0">
            <a:noFill/>
          </a:ln>
        </p:spPr>
      </p:pic>
      <p:sp>
        <p:nvSpPr>
          <p:cNvPr id="212" name="TextBox 8"/>
          <p:cNvSpPr/>
          <p:nvPr/>
        </p:nvSpPr>
        <p:spPr>
          <a:xfrm>
            <a:off x="190440" y="6241320"/>
            <a:ext cx="8763120" cy="231480"/>
          </a:xfrm>
          <a:prstGeom prst="rect">
            <a:avLst/>
          </a:prstGeom>
          <a:noFill/>
          <a:ln w="9360">
            <a:solidFill>
              <a:srgbClr val="E7E6E6"/>
            </a:solidFill>
            <a:miter/>
          </a:ln>
        </p:spPr>
        <p:style>
          <a:lnRef idx="0">
            <a:scrgbClr r="0" g="0" b="0"/>
          </a:lnRef>
          <a:fillRef idx="0">
            <a:scrgbClr r="0" g="0" b="0"/>
          </a:fillRef>
          <a:effectRef idx="0">
            <a:scrgbClr r="0" g="0" b="0"/>
          </a:effectRef>
          <a:fontRef idx="minor"/>
        </p:style>
        <p:txBody>
          <a:bodyPr lIns="90000" tIns="46800" rIns="90000" bIns="46800" anchor="ctr" anchorCtr="1">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000000"/>
                </a:solidFill>
                <a:effectLst/>
                <a:uFillTx/>
                <a:latin typeface="Calibri"/>
              </a:rPr>
              <a:t>This Photo by Unknown Author is licensed under CC BY-NC</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The Contents</a:t>
            </a:r>
            <a:br>
              <a:rPr sz="3300"/>
            </a:br>
            <a:r>
              <a:rPr lang="en-US" sz="3300" b="0" u="none" strike="noStrike">
                <a:solidFill>
                  <a:srgbClr val="2E75B6"/>
                </a:solidFill>
                <a:effectLst/>
                <a:uFillTx/>
                <a:latin typeface="Cambria"/>
              </a:rPr>
              <a:t>of a Scorecard</a:t>
            </a:r>
          </a:p>
        </p:txBody>
      </p:sp>
      <p:sp>
        <p:nvSpPr>
          <p:cNvPr id="214" name="TextBox 213"/>
          <p:cNvSpPr txBox="1"/>
          <p:nvPr/>
        </p:nvSpPr>
        <p:spPr>
          <a:xfrm>
            <a:off x="671040" y="3200040"/>
            <a:ext cx="8915400" cy="397980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Scorecards usually contain some or all of the following elements: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Key Performance Indicators (KPIs)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KPI actual values compared to historical values (for trend analysis)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KPI actual values compared to a forecast or budget amount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Rankings of different departments, locations, products, and so forth</a:t>
            </a:r>
          </a:p>
        </p:txBody>
      </p:sp>
      <p:sp>
        <p:nvSpPr>
          <p:cNvPr id="21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1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2D25AE0-4AED-4E0D-816E-89DAB0F4F0D5}" type="slidenum">
              <a:rPr lang="en-US" sz="900" b="0" u="none" strike="noStrike">
                <a:solidFill>
                  <a:srgbClr val="595959"/>
                </a:solidFill>
                <a:effectLst/>
                <a:uFillTx/>
                <a:latin typeface="Calibri"/>
              </a:rPr>
              <a:t>39</a:t>
            </a:fld>
            <a:endParaRPr lang="en-US" sz="900" b="0" u="none" strike="noStrike">
              <a:solidFill>
                <a:srgbClr val="000000"/>
              </a:solidFill>
              <a:effectLst/>
              <a:uFillTx/>
              <a:latin typeface="Calibri"/>
            </a:endParaRPr>
          </a:p>
        </p:txBody>
      </p:sp>
      <p:pic>
        <p:nvPicPr>
          <p:cNvPr id="217" name="Picture 7" descr="A picture containing writing implement, stationary&#10;&#10;Description generated with very high confidence"/>
          <p:cNvPicPr/>
          <p:nvPr/>
        </p:nvPicPr>
        <p:blipFill>
          <a:blip r:embed="rId3"/>
          <a:stretch/>
        </p:blipFill>
        <p:spPr>
          <a:xfrm>
            <a:off x="5410080" y="493560"/>
            <a:ext cx="2616480" cy="2227320"/>
          </a:xfrm>
          <a:prstGeom prst="rect">
            <a:avLst/>
          </a:prstGeom>
          <a:noFill/>
          <a:ln w="0">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laceHolder 1"/>
          <p:cNvSpPr>
            <a:spLocks noGrp="1"/>
          </p:cNvSpPr>
          <p:nvPr>
            <p:ph type="title"/>
          </p:nvPr>
        </p:nvSpPr>
        <p:spPr>
          <a:xfrm>
            <a:off x="762120" y="42552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The Purpose</a:t>
            </a:r>
            <a:br>
              <a:rPr sz="3300"/>
            </a:br>
            <a:r>
              <a:rPr lang="en-US" sz="3300" b="0" u="none" strike="noStrike">
                <a:solidFill>
                  <a:srgbClr val="2E75B6"/>
                </a:solidFill>
                <a:effectLst/>
                <a:uFillTx/>
                <a:latin typeface="Cambria"/>
              </a:rPr>
              <a:t>of a Dashboard</a:t>
            </a:r>
          </a:p>
        </p:txBody>
      </p:sp>
      <p:sp>
        <p:nvSpPr>
          <p:cNvPr id="219" name="TextBox 218"/>
          <p:cNvSpPr txBox="1"/>
          <p:nvPr/>
        </p:nvSpPr>
        <p:spPr>
          <a:xfrm>
            <a:off x="914040" y="3305160"/>
            <a:ext cx="7451640" cy="46735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 dashboard is designed to allow decision makers to see a variety of data that affects their divisions or departments.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This data may be in the form of scorecards, charts, tables, and so forth.</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dashboard is generally customized for each user.</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 dashboard is more targeted and detailed than a scorecard.</a:t>
            </a:r>
          </a:p>
        </p:txBody>
      </p:sp>
      <p:sp>
        <p:nvSpPr>
          <p:cNvPr id="22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2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2B56D10-862D-4A5F-9F1D-BB4E3D0544FF}" type="slidenum">
              <a:rPr lang="en-US" sz="900" b="0" u="none" strike="noStrike">
                <a:solidFill>
                  <a:srgbClr val="595959"/>
                </a:solidFill>
                <a:effectLst/>
                <a:uFillTx/>
                <a:latin typeface="Calibri"/>
              </a:rPr>
              <a:t>40</a:t>
            </a:fld>
            <a:endParaRPr lang="en-US" sz="900" b="0" u="none" strike="noStrike">
              <a:solidFill>
                <a:srgbClr val="000000"/>
              </a:solidFill>
              <a:effectLst/>
              <a:uFillTx/>
              <a:latin typeface="Calibri"/>
            </a:endParaRPr>
          </a:p>
        </p:txBody>
      </p:sp>
      <p:pic>
        <p:nvPicPr>
          <p:cNvPr id="222" name="Picture 4" descr="A screenshot of a cell phone&#10;&#10;Description generated with very high confidence"/>
          <p:cNvPicPr/>
          <p:nvPr/>
        </p:nvPicPr>
        <p:blipFill>
          <a:blip r:embed="rId3"/>
          <a:stretch/>
        </p:blipFill>
        <p:spPr>
          <a:xfrm>
            <a:off x="4125960" y="33480"/>
            <a:ext cx="4924440" cy="2877840"/>
          </a:xfrm>
          <a:prstGeom prst="rect">
            <a:avLst/>
          </a:prstGeom>
          <a:noFill/>
          <a:ln w="0">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PlaceHolder 1"/>
          <p:cNvSpPr>
            <a:spLocks noGrp="1"/>
          </p:cNvSpPr>
          <p:nvPr>
            <p:ph type="title"/>
          </p:nvPr>
        </p:nvSpPr>
        <p:spPr>
          <a:xfrm>
            <a:off x="366840" y="12254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The Contents</a:t>
            </a:r>
            <a:br>
              <a:rPr sz="3300"/>
            </a:br>
            <a:r>
              <a:rPr lang="en-US" sz="3300" b="0" u="none" strike="noStrike">
                <a:solidFill>
                  <a:srgbClr val="2E75B6"/>
                </a:solidFill>
                <a:effectLst/>
                <a:uFillTx/>
                <a:latin typeface="Cambria"/>
              </a:rPr>
              <a:t>of a Dashboard</a:t>
            </a:r>
          </a:p>
        </p:txBody>
      </p:sp>
      <p:sp>
        <p:nvSpPr>
          <p:cNvPr id="224" name="TextBox 223"/>
          <p:cNvSpPr txBox="1"/>
          <p:nvPr/>
        </p:nvSpPr>
        <p:spPr>
          <a:xfrm>
            <a:off x="838080" y="4400640"/>
            <a:ext cx="8428320" cy="369864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 dashboard generally contains a variety of different views of data.</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data is generally KPIs and shows trends, breakdowns, and comparisons against a forecast or historical data.</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dashboard often consists of charts and tables, and may include scorecard elements as well.</a:t>
            </a:r>
          </a:p>
        </p:txBody>
      </p:sp>
      <p:sp>
        <p:nvSpPr>
          <p:cNvPr id="22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2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396568A-47F0-468E-9824-F51474D13D75}" type="slidenum">
              <a:rPr lang="en-US" sz="900" b="0" u="none" strike="noStrike">
                <a:solidFill>
                  <a:srgbClr val="595959"/>
                </a:solidFill>
                <a:effectLst/>
                <a:uFillTx/>
                <a:latin typeface="Calibri"/>
              </a:rPr>
              <a:t>41</a:t>
            </a:fld>
            <a:endParaRPr lang="en-US" sz="900" b="0" u="none" strike="noStrike">
              <a:solidFill>
                <a:srgbClr val="000000"/>
              </a:solidFill>
              <a:effectLst/>
              <a:uFillTx/>
              <a:latin typeface="Calibri"/>
            </a:endParaRPr>
          </a:p>
        </p:txBody>
      </p:sp>
      <p:pic>
        <p:nvPicPr>
          <p:cNvPr id="227" name="Picture 16" descr="A screenshot of a cell phone&#10;&#10;Description generated with very high confidence"/>
          <p:cNvPicPr/>
          <p:nvPr/>
        </p:nvPicPr>
        <p:blipFill>
          <a:blip r:embed="rId3"/>
          <a:stretch/>
        </p:blipFill>
        <p:spPr>
          <a:xfrm>
            <a:off x="3352680" y="608040"/>
            <a:ext cx="5577120" cy="3355920"/>
          </a:xfrm>
          <a:prstGeom prst="rect">
            <a:avLst/>
          </a:prstGeom>
          <a:noFill/>
          <a:ln w="0">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Examples of Dashboard</a:t>
            </a:r>
            <a:br>
              <a:rPr sz="4000"/>
            </a:br>
            <a:r>
              <a:rPr lang="en-US" sz="4000" b="0" u="none" strike="noStrike">
                <a:solidFill>
                  <a:srgbClr val="2E75B6"/>
                </a:solidFill>
                <a:effectLst/>
                <a:uFillTx/>
                <a:latin typeface="Cambria"/>
              </a:rPr>
              <a:t>Project Indicators</a:t>
            </a:r>
          </a:p>
        </p:txBody>
      </p:sp>
      <p:sp>
        <p:nvSpPr>
          <p:cNvPr id="229" name="TextBox 228"/>
          <p:cNvSpPr txBox="1"/>
          <p:nvPr/>
        </p:nvSpPr>
        <p:spPr>
          <a:xfrm>
            <a:off x="1171440" y="1825200"/>
            <a:ext cx="7344000" cy="4351320"/>
          </a:xfrm>
          <a:prstGeom prst="rect">
            <a:avLst/>
          </a:prstGeom>
          <a:noFill/>
          <a:ln w="0">
            <a:noFill/>
          </a:ln>
        </p:spPr>
        <p:txBody>
          <a:bodyPr anchor="t">
            <a:normAutofit lnSpcReduction="9999"/>
          </a:bodyPr>
          <a:lstStyle/>
          <a:p>
            <a:pPr marL="171360" indent="-171360">
              <a:lnSpc>
                <a:spcPct val="80000"/>
              </a:lnSpc>
              <a:spcBef>
                <a:spcPts val="524"/>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400" b="0" u="none" strike="noStrike">
                <a:solidFill>
                  <a:srgbClr val="000000"/>
                </a:solidFill>
                <a:effectLst/>
                <a:uFillTx/>
                <a:latin typeface="Calibri"/>
              </a:rPr>
              <a:t>Example - Software quality indicators</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Defects found per walkthrough (compared to historical average)</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Defects found per project phase (compared to historical average)</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Defects found per KLOC (thousand lines of code) (ditto)</a:t>
            </a:r>
          </a:p>
          <a:p>
            <a:pPr marL="171360" indent="-171360">
              <a:lnSpc>
                <a:spcPct val="80000"/>
              </a:lnSpc>
              <a:spcBef>
                <a:spcPts val="524"/>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400" b="0" u="none" strike="noStrike">
              <a:solidFill>
                <a:srgbClr val="000000"/>
              </a:solidFill>
              <a:effectLst/>
              <a:uFillTx/>
              <a:latin typeface="Calibri"/>
            </a:endParaRPr>
          </a:p>
          <a:p>
            <a:pPr marL="171360" indent="-171360">
              <a:lnSpc>
                <a:spcPct val="80000"/>
              </a:lnSpc>
              <a:spcBef>
                <a:spcPts val="524"/>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400" b="0" u="none" strike="noStrike">
                <a:solidFill>
                  <a:srgbClr val="000000"/>
                </a:solidFill>
                <a:effectLst/>
                <a:uFillTx/>
                <a:latin typeface="Calibri"/>
              </a:rPr>
              <a:t>Example - Revenue indicators for telecom expressed as a percentage:</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Billing efficiency: 93</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Guiding efficiency: 92</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Record Polling efficiency: 100</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Pre-process efficiency: 99.5</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200" b="0" u="none" strike="noStrike">
              <a:solidFill>
                <a:srgbClr val="000000"/>
              </a:solidFill>
              <a:effectLst/>
              <a:uFillTx/>
              <a:latin typeface="Calibri"/>
            </a:endParaRPr>
          </a:p>
          <a:p>
            <a:pPr marL="171360" indent="-171360">
              <a:lnSpc>
                <a:spcPct val="80000"/>
              </a:lnSpc>
              <a:spcBef>
                <a:spcPts val="524"/>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400" b="0" u="none" strike="noStrike">
                <a:solidFill>
                  <a:srgbClr val="000000"/>
                </a:solidFill>
                <a:effectLst/>
                <a:uFillTx/>
                <a:latin typeface="Calibri"/>
              </a:rPr>
              <a:t>Actionable information - set alarms and targets so that the indicator results are meaningful:</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Billing efficiency must be 92 or greater (alarm)</a:t>
            </a:r>
          </a:p>
          <a:p>
            <a:pPr marL="857160" lvl="2" indent="-171360">
              <a:lnSpc>
                <a:spcPct val="80000"/>
              </a:lnSpc>
              <a:spcBef>
                <a:spcPts val="37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000" b="0" u="none" strike="noStrike">
                <a:solidFill>
                  <a:srgbClr val="000000"/>
                </a:solidFill>
                <a:effectLst/>
                <a:uFillTx/>
                <a:latin typeface="Calibri"/>
              </a:rPr>
              <a:t>Lower than alarm = red</a:t>
            </a:r>
          </a:p>
          <a:p>
            <a:pPr marL="857160" lvl="2" indent="-171360">
              <a:lnSpc>
                <a:spcPct val="80000"/>
              </a:lnSpc>
              <a:spcBef>
                <a:spcPts val="37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000" b="0" u="none" strike="noStrike">
                <a:solidFill>
                  <a:srgbClr val="000000"/>
                </a:solidFill>
                <a:effectLst/>
                <a:uFillTx/>
                <a:latin typeface="Calibri"/>
              </a:rPr>
              <a:t>Between alarm and target = yellow</a:t>
            </a:r>
          </a:p>
          <a:p>
            <a:pPr marL="857160" lvl="2" indent="-171360">
              <a:lnSpc>
                <a:spcPct val="80000"/>
              </a:lnSpc>
              <a:spcBef>
                <a:spcPts val="37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000" b="0" u="none" strike="noStrike">
                <a:solidFill>
                  <a:srgbClr val="000000"/>
                </a:solidFill>
                <a:effectLst/>
                <a:uFillTx/>
                <a:latin typeface="Calibri"/>
              </a:rPr>
              <a:t>Target or above = green</a:t>
            </a:r>
          </a:p>
          <a:p>
            <a:pPr marL="857160" lvl="2" indent="-171360">
              <a:lnSpc>
                <a:spcPct val="80000"/>
              </a:lnSpc>
              <a:spcBef>
                <a:spcPts val="374"/>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000" b="0" u="none" strike="noStrike">
                <a:solidFill>
                  <a:srgbClr val="000000"/>
                </a:solidFill>
                <a:effectLst/>
                <a:uFillTx/>
                <a:latin typeface="Calibri"/>
              </a:rPr>
              <a:t>Also, which direction is this particular indicator moving?  And how fast is it moving in that direction?</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200" b="0" u="none" strike="noStrike">
                <a:solidFill>
                  <a:srgbClr val="000000"/>
                </a:solidFill>
                <a:effectLst/>
                <a:uFillTx/>
                <a:latin typeface="Calibri"/>
              </a:rPr>
              <a:t>Billing efficiency is desired to be 98.5 (target)</a:t>
            </a:r>
          </a:p>
          <a:p>
            <a:pPr marL="514440" lvl="1" indent="-171360">
              <a:lnSpc>
                <a:spcPct val="80000"/>
              </a:lnSpc>
              <a:spcBef>
                <a:spcPts val="4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200" b="0" u="none" strike="noStrike">
              <a:solidFill>
                <a:srgbClr val="000000"/>
              </a:solidFill>
              <a:effectLst/>
              <a:uFillTx/>
              <a:latin typeface="Calibri"/>
            </a:endParaRPr>
          </a:p>
          <a:p>
            <a:pPr marL="171360" indent="-171360">
              <a:lnSpc>
                <a:spcPct val="80000"/>
              </a:lnSpc>
              <a:spcBef>
                <a:spcPts val="524"/>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400" b="0" u="none" strike="noStrike">
                <a:solidFill>
                  <a:srgbClr val="000000"/>
                </a:solidFill>
                <a:effectLst/>
                <a:uFillTx/>
                <a:latin typeface="Calibri"/>
              </a:rPr>
              <a:t>This approach will enable users to prioritize areas of action where they could implement strategies to improve results, so that the overall process can operate as efficiently as possible.</a:t>
            </a:r>
          </a:p>
        </p:txBody>
      </p:sp>
      <p:pic>
        <p:nvPicPr>
          <p:cNvPr id="230" name="Picture 4"/>
          <p:cNvPicPr/>
          <p:nvPr/>
        </p:nvPicPr>
        <p:blipFill>
          <a:blip r:embed="rId3"/>
          <a:stretch/>
        </p:blipFill>
        <p:spPr>
          <a:xfrm>
            <a:off x="6675480" y="1752480"/>
            <a:ext cx="2068560" cy="2210040"/>
          </a:xfrm>
          <a:prstGeom prst="rect">
            <a:avLst/>
          </a:prstGeom>
          <a:noFill/>
          <a:ln w="0">
            <a:noFill/>
          </a:ln>
        </p:spPr>
      </p:pic>
      <p:sp>
        <p:nvSpPr>
          <p:cNvPr id="23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3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1F4F8E5-A135-497D-99C4-0AAD249FBE4E}" type="slidenum">
              <a:rPr lang="en-US" sz="900" b="0" u="none" strike="noStrike">
                <a:solidFill>
                  <a:srgbClr val="595959"/>
                </a:solidFill>
                <a:effectLst/>
                <a:uFillTx/>
                <a:latin typeface="Calibri"/>
              </a:rPr>
              <a:t>42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Monitoring and</a:t>
            </a:r>
            <a:br>
              <a:rPr sz="4000"/>
            </a:br>
            <a:r>
              <a:rPr lang="en-US" sz="4000" b="0" u="none" strike="noStrike">
                <a:solidFill>
                  <a:srgbClr val="2E75B6"/>
                </a:solidFill>
                <a:effectLst/>
                <a:uFillTx/>
                <a:latin typeface="Cambria"/>
              </a:rPr>
              <a:t>Using Metrics</a:t>
            </a:r>
          </a:p>
        </p:txBody>
      </p:sp>
      <p:sp>
        <p:nvSpPr>
          <p:cNvPr id="234" name="TextBox 233"/>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Strategic Dashboard</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Gives managers  - and project team members – instant access to metrics and indicators.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Has moved from being a toy to successful pilots to key tool in the past 3 years.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Based on:</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Clearly defined metrics</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Accurate and complete underlying data</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History</a:t>
            </a:r>
          </a:p>
        </p:txBody>
      </p:sp>
      <p:pic>
        <p:nvPicPr>
          <p:cNvPr id="235" name="Picture 5"/>
          <p:cNvPicPr/>
          <p:nvPr/>
        </p:nvPicPr>
        <p:blipFill>
          <a:blip r:embed="rId3"/>
          <a:stretch/>
        </p:blipFill>
        <p:spPr>
          <a:xfrm>
            <a:off x="6858000" y="4572000"/>
            <a:ext cx="1353960" cy="1447920"/>
          </a:xfrm>
          <a:prstGeom prst="rect">
            <a:avLst/>
          </a:prstGeom>
          <a:noFill/>
          <a:ln w="0">
            <a:noFill/>
          </a:ln>
        </p:spPr>
      </p:pic>
      <p:sp>
        <p:nvSpPr>
          <p:cNvPr id="23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3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3EADB4E-1373-4831-9FCB-8D2723F10776}" type="slidenum">
              <a:rPr lang="en-US" sz="900" b="0" u="none" strike="noStrike">
                <a:solidFill>
                  <a:srgbClr val="595959"/>
                </a:solidFill>
                <a:effectLst/>
                <a:uFillTx/>
                <a:latin typeface="Calibri"/>
              </a:rPr>
              <a:t>43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Milestone Indicator</a:t>
            </a:r>
          </a:p>
        </p:txBody>
      </p:sp>
      <p:pic>
        <p:nvPicPr>
          <p:cNvPr id="239" name="Picture 3"/>
          <p:cNvPicPr/>
          <p:nvPr/>
        </p:nvPicPr>
        <p:blipFill>
          <a:blip r:embed="rId3"/>
          <a:stretch/>
        </p:blipFill>
        <p:spPr>
          <a:xfrm>
            <a:off x="2662200" y="2162160"/>
            <a:ext cx="4362480" cy="3678120"/>
          </a:xfrm>
          <a:prstGeom prst="rect">
            <a:avLst/>
          </a:prstGeom>
          <a:noFill/>
          <a:ln w="0">
            <a:noFill/>
          </a:ln>
        </p:spPr>
      </p:pic>
      <p:sp>
        <p:nvSpPr>
          <p:cNvPr id="24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4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1110FE8-2B38-4D50-BDFF-5F58A2111DE5}" type="slidenum">
              <a:rPr lang="en-US" sz="900" b="0" u="none" strike="noStrike">
                <a:solidFill>
                  <a:srgbClr val="595959"/>
                </a:solidFill>
                <a:effectLst/>
                <a:uFillTx/>
                <a:latin typeface="Calibri"/>
              </a:rPr>
              <a:t>44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Cost Indicators</a:t>
            </a:r>
          </a:p>
        </p:txBody>
      </p:sp>
      <p:pic>
        <p:nvPicPr>
          <p:cNvPr id="243" name="Picture 5"/>
          <p:cNvPicPr/>
          <p:nvPr/>
        </p:nvPicPr>
        <p:blipFill>
          <a:blip r:embed="rId3"/>
          <a:stretch/>
        </p:blipFill>
        <p:spPr>
          <a:xfrm>
            <a:off x="609480" y="1523880"/>
            <a:ext cx="4114800" cy="2630520"/>
          </a:xfrm>
          <a:prstGeom prst="rect">
            <a:avLst/>
          </a:prstGeom>
          <a:noFill/>
          <a:ln w="0">
            <a:noFill/>
          </a:ln>
        </p:spPr>
      </p:pic>
      <p:pic>
        <p:nvPicPr>
          <p:cNvPr id="244" name="Picture 6"/>
          <p:cNvPicPr/>
          <p:nvPr/>
        </p:nvPicPr>
        <p:blipFill>
          <a:blip r:embed="rId4"/>
          <a:stretch/>
        </p:blipFill>
        <p:spPr>
          <a:xfrm>
            <a:off x="1981080" y="4191120"/>
            <a:ext cx="7162920" cy="2089080"/>
          </a:xfrm>
          <a:prstGeom prst="rect">
            <a:avLst/>
          </a:prstGeom>
          <a:noFill/>
          <a:ln w="0">
            <a:noFill/>
          </a:ln>
        </p:spPr>
      </p:pic>
      <p:sp>
        <p:nvSpPr>
          <p:cNvPr id="24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4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A3A2461-7B8B-4C27-B7E2-1354E98C9777}" type="slidenum">
              <a:rPr lang="en-US" sz="900" b="0" u="none" strike="noStrike">
                <a:solidFill>
                  <a:srgbClr val="595959"/>
                </a:solidFill>
                <a:effectLst/>
                <a:uFillTx/>
                <a:latin typeface="Calibri"/>
              </a:rPr>
              <a:t>45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PlaceHolder 1"/>
          <p:cNvSpPr>
            <a:spLocks noGrp="1"/>
          </p:cNvSpPr>
          <p:nvPr>
            <p:ph type="title"/>
          </p:nvPr>
        </p:nvSpPr>
        <p:spPr>
          <a:xfrm>
            <a:off x="2743200" y="228240"/>
            <a:ext cx="586728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Success in using Dashboards and Scorecards</a:t>
            </a:r>
          </a:p>
        </p:txBody>
      </p:sp>
      <p:sp>
        <p:nvSpPr>
          <p:cNvPr id="248" name="TextBox 247"/>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For dashboards and scorecards to deliver strategic benefits: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they must be aligned with organizational goals;</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they must be based on complete, consolidated and valid data;</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they must focus on the people, processes and systems that can truly impact performance.</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Using a strategic approach with the end goal in mind, dashboards can deliver improved performance and competitive advantage. </a:t>
            </a:r>
          </a:p>
        </p:txBody>
      </p:sp>
      <p:sp>
        <p:nvSpPr>
          <p:cNvPr id="24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5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8C89EEA-6717-42F1-B7C3-F4D912A0448E}" type="slidenum">
              <a:rPr lang="en-US" sz="900" b="0" u="none" strike="noStrike">
                <a:solidFill>
                  <a:srgbClr val="595959"/>
                </a:solidFill>
                <a:effectLst/>
                <a:uFillTx/>
                <a:latin typeface="Calibri"/>
              </a:rPr>
              <a:t>46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KPIs</a:t>
            </a:r>
          </a:p>
        </p:txBody>
      </p:sp>
      <p:sp>
        <p:nvSpPr>
          <p:cNvPr id="252" name="TextBox 251"/>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Project managers need metrics which allow them to understand key data points throughout the project lifecycle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project manager, team members, stakeholders and project sponsor all need to get a sense of project progress in a simple straightforward fashion.  Overly complex jargon or reports lead to confusion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It is best to identify a few pertinent key performance indicators that will properly convey project status both at a project and portfolio level.</a:t>
            </a:r>
          </a:p>
        </p:txBody>
      </p:sp>
      <p:sp>
        <p:nvSpPr>
          <p:cNvPr id="25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5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81B06A8-F7EF-416B-8A15-264BD2605376}" type="slidenum">
              <a:rPr lang="en-US" sz="900" b="0" u="none" strike="noStrike">
                <a:solidFill>
                  <a:srgbClr val="595959"/>
                </a:solidFill>
                <a:effectLst/>
                <a:uFillTx/>
                <a:latin typeface="Calibri"/>
              </a:rPr>
              <a:t>47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PlaceHolder 1"/>
          <p:cNvSpPr>
            <a:spLocks noGrp="1"/>
          </p:cNvSpPr>
          <p:nvPr>
            <p:ph type="title"/>
          </p:nvPr>
        </p:nvSpPr>
        <p:spPr>
          <a:xfrm>
            <a:off x="1743120" y="752019"/>
            <a:ext cx="6772320" cy="551562"/>
          </a:xfrm>
          <a:prstGeom prst="rect">
            <a:avLst/>
          </a:prstGeom>
          <a:noFill/>
          <a:ln w="0">
            <a:noFill/>
          </a:ln>
        </p:spPr>
        <p:txBody>
          <a:bodyPr lIns="90000" tIns="46800" rIns="90000" bIns="46800" anchor="ctr">
            <a:sp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dirty="0">
                <a:solidFill>
                  <a:srgbClr val="2E75B6"/>
                </a:solidFill>
                <a:effectLst/>
                <a:uFillTx/>
                <a:latin typeface="Cambria"/>
              </a:rPr>
              <a:t>KPIs</a:t>
            </a:r>
          </a:p>
        </p:txBody>
      </p:sp>
      <p:sp>
        <p:nvSpPr>
          <p:cNvPr id="256" name="TextBox 255"/>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KPIs provide a window into the current status but also serve as a means to detect future problems and risks.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ability to anticipate a risk such as schedule slippage will allow the project team to plan for steps to mitigate the risk.</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Different KPIs can yield different insights.</a:t>
            </a:r>
          </a:p>
        </p:txBody>
      </p:sp>
      <p:sp>
        <p:nvSpPr>
          <p:cNvPr id="257"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58"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8D05B1F-31B2-4EF6-82AD-1B9937DBE285}" type="slidenum">
              <a:rPr lang="en-US" sz="900" b="0" u="none" strike="noStrike">
                <a:solidFill>
                  <a:srgbClr val="595959"/>
                </a:solidFill>
                <a:effectLst/>
                <a:uFillTx/>
                <a:latin typeface="Calibri"/>
              </a:rPr>
              <a:t>48</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Sample KPIs</a:t>
            </a:r>
          </a:p>
        </p:txBody>
      </p:sp>
      <p:sp>
        <p:nvSpPr>
          <p:cNvPr id="260" name="TextBox 259"/>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Estimate to Project Completion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Number of unresolved issues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Current resource allocation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Labor costs spent per month</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Current development backlog</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Schedule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Number of QA issues identified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Customer issues identified</a:t>
            </a:r>
          </a:p>
        </p:txBody>
      </p:sp>
      <p:sp>
        <p:nvSpPr>
          <p:cNvPr id="261"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62"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E294047-6D70-4599-932D-8742B0836DE9}" type="slidenum">
              <a:rPr lang="en-US" sz="900" b="0" u="none" strike="noStrike">
                <a:solidFill>
                  <a:srgbClr val="595959"/>
                </a:solidFill>
                <a:effectLst/>
                <a:uFillTx/>
                <a:latin typeface="Calibri"/>
              </a:rPr>
              <a:t>49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PlaceHolder 1"/>
          <p:cNvSpPr>
            <a:spLocks noGrp="1"/>
          </p:cNvSpPr>
          <p:nvPr>
            <p:ph type="title"/>
          </p:nvPr>
        </p:nvSpPr>
        <p:spPr>
          <a:xfrm>
            <a:off x="2209680" y="15228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KPI Selection</a:t>
            </a:r>
          </a:p>
        </p:txBody>
      </p:sp>
      <p:pic>
        <p:nvPicPr>
          <p:cNvPr id="264" name="Diagram 3"/>
          <p:cNvPicPr/>
          <p:nvPr/>
        </p:nvPicPr>
        <p:blipFill>
          <a:blip r:embed="rId2"/>
          <a:stretch/>
        </p:blipFill>
        <p:spPr>
          <a:xfrm>
            <a:off x="1676520" y="1494000"/>
            <a:ext cx="6095880" cy="4065480"/>
          </a:xfrm>
          <a:prstGeom prst="rect">
            <a:avLst/>
          </a:prstGeom>
          <a:noFill/>
          <a:ln w="0">
            <a:noFill/>
          </a:ln>
        </p:spPr>
      </p:pic>
      <p:pic>
        <p:nvPicPr>
          <p:cNvPr id="265" name="Rectangle 6"/>
          <p:cNvPicPr/>
          <p:nvPr/>
        </p:nvPicPr>
        <p:blipFill>
          <a:blip r:embed="rId3"/>
          <a:stretch/>
        </p:blipFill>
        <p:spPr>
          <a:xfrm>
            <a:off x="1828800" y="1523880"/>
            <a:ext cx="407880" cy="920880"/>
          </a:xfrm>
          <a:prstGeom prst="rect">
            <a:avLst/>
          </a:prstGeom>
          <a:noFill/>
          <a:ln w="0">
            <a:noFill/>
          </a:ln>
        </p:spPr>
      </p:pic>
      <p:pic>
        <p:nvPicPr>
          <p:cNvPr id="266" name="Rectangle 7"/>
          <p:cNvPicPr/>
          <p:nvPr/>
        </p:nvPicPr>
        <p:blipFill>
          <a:blip r:embed="rId4"/>
          <a:stretch/>
        </p:blipFill>
        <p:spPr>
          <a:xfrm>
            <a:off x="2114640" y="2286000"/>
            <a:ext cx="549360" cy="828720"/>
          </a:xfrm>
          <a:prstGeom prst="rect">
            <a:avLst/>
          </a:prstGeom>
          <a:noFill/>
          <a:ln w="0">
            <a:noFill/>
          </a:ln>
        </p:spPr>
      </p:pic>
      <p:pic>
        <p:nvPicPr>
          <p:cNvPr id="267" name="Rectangle 8"/>
          <p:cNvPicPr/>
          <p:nvPr/>
        </p:nvPicPr>
        <p:blipFill>
          <a:blip r:embed="rId5"/>
          <a:stretch/>
        </p:blipFill>
        <p:spPr>
          <a:xfrm>
            <a:off x="2243160" y="3024360"/>
            <a:ext cx="603360" cy="925200"/>
          </a:xfrm>
          <a:prstGeom prst="rect">
            <a:avLst/>
          </a:prstGeom>
          <a:noFill/>
          <a:ln w="0">
            <a:noFill/>
          </a:ln>
        </p:spPr>
      </p:pic>
      <p:pic>
        <p:nvPicPr>
          <p:cNvPr id="268" name="Rectangle 9"/>
          <p:cNvPicPr/>
          <p:nvPr/>
        </p:nvPicPr>
        <p:blipFill>
          <a:blip r:embed="rId6"/>
          <a:stretch/>
        </p:blipFill>
        <p:spPr>
          <a:xfrm>
            <a:off x="2146320" y="3828960"/>
            <a:ext cx="573120" cy="925560"/>
          </a:xfrm>
          <a:prstGeom prst="rect">
            <a:avLst/>
          </a:prstGeom>
          <a:noFill/>
          <a:ln w="0">
            <a:noFill/>
          </a:ln>
        </p:spPr>
      </p:pic>
      <p:pic>
        <p:nvPicPr>
          <p:cNvPr id="269" name="Rectangle 10"/>
          <p:cNvPicPr/>
          <p:nvPr/>
        </p:nvPicPr>
        <p:blipFill>
          <a:blip r:embed="rId7"/>
          <a:stretch/>
        </p:blipFill>
        <p:spPr>
          <a:xfrm>
            <a:off x="1768320" y="4572000"/>
            <a:ext cx="530280" cy="927000"/>
          </a:xfrm>
          <a:prstGeom prst="rect">
            <a:avLst/>
          </a:prstGeom>
          <a:noFill/>
          <a:ln w="0">
            <a:noFill/>
          </a:ln>
        </p:spPr>
      </p:pic>
      <p:sp>
        <p:nvSpPr>
          <p:cNvPr id="270" name="Date Placeholder 1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71" name="Slide Number Placeholder 1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B01D35F-C767-44F1-8F59-96E148A1329A}" type="slidenum">
              <a:rPr lang="en-US" sz="900" b="0" u="none" strike="noStrike">
                <a:solidFill>
                  <a:srgbClr val="595959"/>
                </a:solidFill>
                <a:effectLst/>
                <a:uFillTx/>
                <a:latin typeface="Calibri"/>
              </a:rPr>
              <a:t>50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Displays: Standard and stacked histograms</a:t>
            </a:r>
          </a:p>
        </p:txBody>
      </p:sp>
      <p:sp>
        <p:nvSpPr>
          <p:cNvPr id="273" name="TextBox 272"/>
          <p:cNvSpPr txBox="1"/>
          <p:nvPr/>
        </p:nvSpPr>
        <p:spPr>
          <a:xfrm>
            <a:off x="1295280" y="373356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Usage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Convey total amounts in singular or segmented (stacked) fashiuon</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Provide visual comparisons against totals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Tips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Avoid too many data points – makes chart hard to read</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Use effective colors</a:t>
            </a:r>
          </a:p>
        </p:txBody>
      </p:sp>
      <p:pic>
        <p:nvPicPr>
          <p:cNvPr id="274" name="Picture 4" descr="A screenshot of a cell phone&#10;&#10;Description generated with very high confidence"/>
          <p:cNvPicPr/>
          <p:nvPr/>
        </p:nvPicPr>
        <p:blipFill>
          <a:blip r:embed="rId2"/>
          <a:stretch/>
        </p:blipFill>
        <p:spPr>
          <a:xfrm>
            <a:off x="4038480" y="1519200"/>
            <a:ext cx="3533760" cy="2249640"/>
          </a:xfrm>
          <a:prstGeom prst="rect">
            <a:avLst/>
          </a:prstGeom>
          <a:noFill/>
          <a:ln w="0">
            <a:noFill/>
          </a:ln>
        </p:spPr>
      </p:pic>
      <p:sp>
        <p:nvSpPr>
          <p:cNvPr id="275" name="TextBox 5"/>
          <p:cNvSpPr/>
          <p:nvPr/>
        </p:nvSpPr>
        <p:spPr>
          <a:xfrm>
            <a:off x="4038480" y="5352480"/>
            <a:ext cx="3533760" cy="231480"/>
          </a:xfrm>
          <a:prstGeom prst="rect">
            <a:avLst/>
          </a:prstGeom>
          <a:noFill/>
          <a:ln w="9360">
            <a:solidFill>
              <a:srgbClr val="E7E6E6"/>
            </a:solidFill>
            <a:miter/>
          </a:ln>
        </p:spPr>
        <p:style>
          <a:lnRef idx="0">
            <a:scrgbClr r="0" g="0" b="0"/>
          </a:lnRef>
          <a:fillRef idx="0">
            <a:scrgbClr r="0" g="0" b="0"/>
          </a:fillRef>
          <a:effectRef idx="0">
            <a:scrgbClr r="0" g="0" b="0"/>
          </a:effectRef>
          <a:fontRef idx="minor"/>
        </p:style>
        <p:txBody>
          <a:bodyPr lIns="90000" tIns="46800" rIns="90000" bIns="46800" anchor="ctr" anchorCtr="1">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000000"/>
                </a:solidFill>
                <a:effectLst/>
                <a:uFillTx/>
                <a:latin typeface="Calibri"/>
              </a:rPr>
              <a:t>This Photo by Unknown Author is licensed under CC BY-SA</a:t>
            </a:r>
          </a:p>
        </p:txBody>
      </p:sp>
      <p:sp>
        <p:nvSpPr>
          <p:cNvPr id="276" name="Date Placeholder 6"/>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77" name="Slide Number Placeholder 7"/>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6E8193E-2340-49F6-9043-386F9C3D410D}" type="slidenum">
              <a:rPr lang="en-US" sz="900" b="0" u="none" strike="noStrike">
                <a:solidFill>
                  <a:srgbClr val="595959"/>
                </a:solidFill>
                <a:effectLst/>
                <a:uFillTx/>
                <a:latin typeface="Calibri"/>
              </a:rPr>
              <a:t>51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Displays: Pie Charts</a:t>
            </a:r>
          </a:p>
        </p:txBody>
      </p:sp>
      <p:sp>
        <p:nvSpPr>
          <p:cNvPr id="279" name="TextBox 278"/>
          <p:cNvSpPr txBox="1"/>
          <p:nvPr/>
        </p:nvSpPr>
        <p:spPr>
          <a:xfrm>
            <a:off x="1295280" y="350496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Usage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Conveys percentage amounts in separate pieces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Provide quick view of larger and smaller segments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Tips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Keep pieces separated by spaces for easy viewing</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Colors</a:t>
            </a:r>
          </a:p>
        </p:txBody>
      </p:sp>
      <p:pic>
        <p:nvPicPr>
          <p:cNvPr id="280" name="Picture 4" descr="A picture containing accessory, umbrella, vector graphics&#10;&#10;Description generated with very high confidence"/>
          <p:cNvPicPr/>
          <p:nvPr/>
        </p:nvPicPr>
        <p:blipFill>
          <a:blip r:embed="rId2"/>
          <a:stretch/>
        </p:blipFill>
        <p:spPr>
          <a:xfrm>
            <a:off x="5475240" y="914400"/>
            <a:ext cx="3048120" cy="2381400"/>
          </a:xfrm>
          <a:prstGeom prst="rect">
            <a:avLst/>
          </a:prstGeom>
          <a:noFill/>
          <a:ln w="0">
            <a:noFill/>
          </a:ln>
        </p:spPr>
      </p:pic>
      <p:sp>
        <p:nvSpPr>
          <p:cNvPr id="281" name="TextBox 5"/>
          <p:cNvSpPr/>
          <p:nvPr/>
        </p:nvSpPr>
        <p:spPr>
          <a:xfrm>
            <a:off x="5475240" y="3364920"/>
            <a:ext cx="3048120" cy="231480"/>
          </a:xfrm>
          <a:prstGeom prst="rect">
            <a:avLst/>
          </a:prstGeom>
          <a:noFill/>
          <a:ln w="9360">
            <a:solidFill>
              <a:srgbClr val="E7E6E6"/>
            </a:solidFill>
            <a:miter/>
          </a:ln>
        </p:spPr>
        <p:style>
          <a:lnRef idx="0">
            <a:scrgbClr r="0" g="0" b="0"/>
          </a:lnRef>
          <a:fillRef idx="0">
            <a:scrgbClr r="0" g="0" b="0"/>
          </a:fillRef>
          <a:effectRef idx="0">
            <a:scrgbClr r="0" g="0" b="0"/>
          </a:effectRef>
          <a:fontRef idx="minor"/>
        </p:style>
        <p:txBody>
          <a:bodyPr lIns="90000" tIns="46800" rIns="90000" bIns="46800" anchor="ctr" anchorCtr="1">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000000"/>
                </a:solidFill>
                <a:effectLst/>
                <a:uFillTx/>
                <a:latin typeface="Calibri"/>
              </a:rPr>
              <a:t>This Photo by Unknown Author is licensed under CC BY-SA</a:t>
            </a:r>
          </a:p>
        </p:txBody>
      </p:sp>
      <p:sp>
        <p:nvSpPr>
          <p:cNvPr id="282" name="Date Placeholder 6"/>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83" name="Slide Number Placeholder 7"/>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7002EA6-7753-40D8-A8D5-BC60DBB9A150}" type="slidenum">
              <a:rPr lang="en-US" sz="900" b="0" u="none" strike="noStrike">
                <a:solidFill>
                  <a:srgbClr val="595959"/>
                </a:solidFill>
                <a:effectLst/>
                <a:uFillTx/>
                <a:latin typeface="Calibri"/>
              </a:rPr>
              <a:t>52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Displays: Line Charts</a:t>
            </a:r>
          </a:p>
        </p:txBody>
      </p:sp>
      <p:sp>
        <p:nvSpPr>
          <p:cNvPr id="285" name="TextBox 284"/>
          <p:cNvSpPr txBox="1"/>
          <p:nvPr/>
        </p:nvSpPr>
        <p:spPr>
          <a:xfrm>
            <a:off x="1187280" y="312372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Usage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Conveys aggregated data sets in time format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Provides trending analysis of data points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Tips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Avoid excessive use of additional line segments – no more than 4 segments per chart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Color</a:t>
            </a:r>
          </a:p>
        </p:txBody>
      </p:sp>
      <p:pic>
        <p:nvPicPr>
          <p:cNvPr id="286" name="Picture 10" descr="A picture containing sky&#10;&#10;Description generated with high confidence"/>
          <p:cNvPicPr/>
          <p:nvPr/>
        </p:nvPicPr>
        <p:blipFill>
          <a:blip r:embed="rId2"/>
          <a:stretch/>
        </p:blipFill>
        <p:spPr>
          <a:xfrm>
            <a:off x="5943600" y="800280"/>
            <a:ext cx="2286000" cy="2000160"/>
          </a:xfrm>
          <a:prstGeom prst="rect">
            <a:avLst/>
          </a:prstGeom>
          <a:noFill/>
          <a:ln w="0">
            <a:noFill/>
          </a:ln>
        </p:spPr>
      </p:pic>
      <p:sp>
        <p:nvSpPr>
          <p:cNvPr id="287" name="Date Placeholder 12"/>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88" name="Slide Number Placeholder 13"/>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516FC0E-F855-4F43-A8C0-AF645FC072DD}" type="slidenum">
              <a:rPr lang="en-US" sz="900" b="0" u="none" strike="noStrike">
                <a:solidFill>
                  <a:srgbClr val="595959"/>
                </a:solidFill>
                <a:effectLst/>
                <a:uFillTx/>
                <a:latin typeface="Calibri"/>
              </a:rPr>
              <a:t>53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PlaceHolder 1"/>
          <p:cNvSpPr>
            <a:spLocks noGrp="1"/>
          </p:cNvSpPr>
          <p:nvPr>
            <p:ph type="title"/>
          </p:nvPr>
        </p:nvSpPr>
        <p:spPr>
          <a:xfrm>
            <a:off x="985320" y="1290600"/>
            <a:ext cx="420084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Displays: </a:t>
            </a:r>
            <a:br>
              <a:rPr sz="3300"/>
            </a:br>
            <a:r>
              <a:rPr lang="en-US" sz="3300" b="0" u="none" strike="noStrike">
                <a:solidFill>
                  <a:srgbClr val="2E75B6"/>
                </a:solidFill>
                <a:effectLst/>
                <a:uFillTx/>
                <a:latin typeface="Cambria"/>
              </a:rPr>
              <a:t>Tabular Data</a:t>
            </a:r>
          </a:p>
        </p:txBody>
      </p:sp>
      <p:sp>
        <p:nvSpPr>
          <p:cNvPr id="290" name="TextBox 289"/>
          <p:cNvSpPr txBox="1"/>
          <p:nvPr/>
        </p:nvSpPr>
        <p:spPr>
          <a:xfrm>
            <a:off x="1171440" y="373356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Usage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Convey key value pieces of data</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Provides “hard” values for analysis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Tips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Avoid too many lines and columns of data: miminize scrolling</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Use effective fonts consistently</a:t>
            </a:r>
          </a:p>
        </p:txBody>
      </p:sp>
      <p:pic>
        <p:nvPicPr>
          <p:cNvPr id="291" name="Picture 7" descr="A screenshot of a social media post&#10;&#10;Description generated with very high confidence"/>
          <p:cNvPicPr/>
          <p:nvPr/>
        </p:nvPicPr>
        <p:blipFill>
          <a:blip r:embed="rId2"/>
          <a:stretch/>
        </p:blipFill>
        <p:spPr>
          <a:xfrm>
            <a:off x="4114800" y="631800"/>
            <a:ext cx="3962520" cy="2643120"/>
          </a:xfrm>
          <a:prstGeom prst="rect">
            <a:avLst/>
          </a:prstGeom>
          <a:noFill/>
          <a:ln w="0">
            <a:noFill/>
          </a:ln>
        </p:spPr>
      </p:pic>
      <p:sp>
        <p:nvSpPr>
          <p:cNvPr id="292" name="TextBox 8"/>
          <p:cNvSpPr/>
          <p:nvPr/>
        </p:nvSpPr>
        <p:spPr>
          <a:xfrm>
            <a:off x="3886200" y="5473080"/>
            <a:ext cx="5715000" cy="231480"/>
          </a:xfrm>
          <a:prstGeom prst="rect">
            <a:avLst/>
          </a:prstGeom>
          <a:noFill/>
          <a:ln w="9360">
            <a:solidFill>
              <a:srgbClr val="E7E6E6"/>
            </a:solidFill>
            <a:miter/>
          </a:ln>
        </p:spPr>
        <p:style>
          <a:lnRef idx="0">
            <a:scrgbClr r="0" g="0" b="0"/>
          </a:lnRef>
          <a:fillRef idx="0">
            <a:scrgbClr r="0" g="0" b="0"/>
          </a:fillRef>
          <a:effectRef idx="0">
            <a:scrgbClr r="0" g="0" b="0"/>
          </a:effectRef>
          <a:fontRef idx="minor"/>
        </p:style>
        <p:txBody>
          <a:bodyPr lIns="90000" tIns="46800" rIns="90000" bIns="46800" anchor="ctr" anchorCtr="1">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000000"/>
                </a:solidFill>
                <a:effectLst/>
                <a:uFillTx/>
                <a:latin typeface="Calibri"/>
              </a:rPr>
              <a:t>This Photo by Unknown Author is licensed under CC BY-SA</a:t>
            </a:r>
          </a:p>
        </p:txBody>
      </p:sp>
      <p:sp>
        <p:nvSpPr>
          <p:cNvPr id="293" name="Date Placeholder 9"/>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94" name="Slide Number Placeholder 10"/>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1B40FE4-F38F-4B11-A09F-9342D20A6733}" type="slidenum">
              <a:rPr lang="en-US" sz="900" b="0" u="none" strike="noStrike">
                <a:solidFill>
                  <a:srgbClr val="595959"/>
                </a:solidFill>
                <a:effectLst/>
                <a:uFillTx/>
                <a:latin typeface="Calibri"/>
              </a:rPr>
              <a:t>54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Display Types: Speedometer</a:t>
            </a:r>
          </a:p>
        </p:txBody>
      </p:sp>
      <p:sp>
        <p:nvSpPr>
          <p:cNvPr id="296" name="TextBox 295"/>
          <p:cNvSpPr txBox="1"/>
          <p:nvPr/>
        </p:nvSpPr>
        <p:spPr>
          <a:xfrm>
            <a:off x="1219320" y="3627000"/>
            <a:ext cx="6372000" cy="3127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Usage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Conveys progress to completion or current status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Easy to interpret </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Tips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Keep it simple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Color</a:t>
            </a:r>
          </a:p>
        </p:txBody>
      </p:sp>
      <p:pic>
        <p:nvPicPr>
          <p:cNvPr id="297" name="Picture 4" descr="A close up of a map&#10;&#10;Description generated with high confidence"/>
          <p:cNvPicPr/>
          <p:nvPr/>
        </p:nvPicPr>
        <p:blipFill>
          <a:blip r:embed="rId2"/>
          <a:stretch/>
        </p:blipFill>
        <p:spPr>
          <a:xfrm>
            <a:off x="2362320" y="1523880"/>
            <a:ext cx="3976560" cy="1862280"/>
          </a:xfrm>
          <a:prstGeom prst="rect">
            <a:avLst/>
          </a:prstGeom>
          <a:noFill/>
          <a:ln w="0">
            <a:noFill/>
          </a:ln>
        </p:spPr>
      </p:pic>
      <p:sp>
        <p:nvSpPr>
          <p:cNvPr id="298" name="Date Placeholder 6"/>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299" name="Slide Number Placeholder 7"/>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B617786-00A5-4E26-952D-9486B6E1663C}" type="slidenum">
              <a:rPr lang="en-US" sz="900" b="0" u="none" strike="noStrike">
                <a:solidFill>
                  <a:srgbClr val="595959"/>
                </a:solidFill>
                <a:effectLst/>
                <a:uFillTx/>
                <a:latin typeface="Calibri"/>
              </a:rPr>
              <a:t>55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Radar Plot</a:t>
            </a:r>
          </a:p>
        </p:txBody>
      </p:sp>
      <p:sp>
        <p:nvSpPr>
          <p:cNvPr id="301" name="TextBox 300"/>
          <p:cNvSpPr txBox="1"/>
          <p:nvPr/>
        </p:nvSpPr>
        <p:spPr>
          <a:xfrm>
            <a:off x="1218960" y="3276360"/>
            <a:ext cx="734364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Usage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Provides overlay and scatter analysis of data</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Gives indicator of how disparate data points correlate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Tips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Avoid attempting too may series in one plot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Color</a:t>
            </a:r>
          </a:p>
        </p:txBody>
      </p:sp>
      <p:sp>
        <p:nvSpPr>
          <p:cNvPr id="302"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03"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608DD2D-7C08-42F0-9CF1-F7EA7D13F1CB}" type="slidenum">
              <a:rPr lang="en-US" sz="900" b="0" u="none" strike="noStrike">
                <a:solidFill>
                  <a:srgbClr val="595959"/>
                </a:solidFill>
                <a:effectLst/>
                <a:uFillTx/>
                <a:latin typeface="Calibri"/>
              </a:rPr>
              <a:t>56</a:t>
            </a:fld>
            <a:endParaRPr lang="en-US" sz="900" b="0" u="none" strike="noStrike">
              <a:solidFill>
                <a:srgbClr val="000000"/>
              </a:solidFill>
              <a:effectLst/>
              <a:uFillTx/>
              <a:latin typeface="Calibri"/>
            </a:endParaRPr>
          </a:p>
        </p:txBody>
      </p:sp>
      <p:pic>
        <p:nvPicPr>
          <p:cNvPr id="304" name="Picture 6" descr="A picture containing text, map&#10;&#10;Description generated with very high confidence"/>
          <p:cNvPicPr/>
          <p:nvPr/>
        </p:nvPicPr>
        <p:blipFill>
          <a:blip r:embed="rId2"/>
          <a:stretch/>
        </p:blipFill>
        <p:spPr>
          <a:xfrm>
            <a:off x="4114800" y="574560"/>
            <a:ext cx="4886280" cy="2671920"/>
          </a:xfrm>
          <a:prstGeom prst="rect">
            <a:avLst/>
          </a:prstGeom>
          <a:noFill/>
          <a:ln w="0">
            <a:noFill/>
          </a:ln>
        </p:spPr>
      </p:pic>
    </p:spTree>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PlaceHolder 1"/>
          <p:cNvSpPr>
            <a:spLocks noGrp="1"/>
          </p:cNvSpPr>
          <p:nvPr>
            <p:ph type="title"/>
          </p:nvPr>
        </p:nvSpPr>
        <p:spPr>
          <a:xfrm>
            <a:off x="1295280" y="1030320"/>
            <a:ext cx="43531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Displays:</a:t>
            </a:r>
            <a:br>
              <a:rPr sz="3300"/>
            </a:br>
            <a:r>
              <a:rPr lang="en-US" sz="3300" b="0" u="none" strike="noStrike">
                <a:solidFill>
                  <a:srgbClr val="2E75B6"/>
                </a:solidFill>
                <a:effectLst/>
                <a:uFillTx/>
                <a:latin typeface="Cambria"/>
              </a:rPr>
              <a:t>Area Graphs</a:t>
            </a:r>
          </a:p>
        </p:txBody>
      </p:sp>
      <p:sp>
        <p:nvSpPr>
          <p:cNvPr id="306" name="TextBox 305"/>
          <p:cNvSpPr txBox="1"/>
          <p:nvPr/>
        </p:nvSpPr>
        <p:spPr>
          <a:xfrm>
            <a:off x="1457280" y="358092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Usage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Provides line base histogram overlay of multiple series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Useful for trends and projections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Tips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Avoid too many series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color</a:t>
            </a:r>
          </a:p>
        </p:txBody>
      </p:sp>
      <p:sp>
        <p:nvSpPr>
          <p:cNvPr id="307"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08"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9A5490F-68B9-4178-BF08-7633BFB50CC7}" type="slidenum">
              <a:rPr lang="en-US" sz="900" b="0" u="none" strike="noStrike">
                <a:solidFill>
                  <a:srgbClr val="595959"/>
                </a:solidFill>
                <a:effectLst/>
                <a:uFillTx/>
                <a:latin typeface="Calibri"/>
              </a:rPr>
              <a:t>57</a:t>
            </a:fld>
            <a:endParaRPr lang="en-US" sz="900" b="0" u="none" strike="noStrike">
              <a:solidFill>
                <a:srgbClr val="000000"/>
              </a:solidFill>
              <a:effectLst/>
              <a:uFillTx/>
              <a:latin typeface="Calibri"/>
            </a:endParaRPr>
          </a:p>
        </p:txBody>
      </p:sp>
      <p:pic>
        <p:nvPicPr>
          <p:cNvPr id="309" name="Picture 6" descr="A picture containing orange&#10;&#10;Description generated with high confidence"/>
          <p:cNvPicPr/>
          <p:nvPr/>
        </p:nvPicPr>
        <p:blipFill>
          <a:blip r:embed="rId2"/>
          <a:stretch/>
        </p:blipFill>
        <p:spPr>
          <a:xfrm>
            <a:off x="3962520" y="817560"/>
            <a:ext cx="4892400" cy="2619360"/>
          </a:xfrm>
          <a:prstGeom prst="rect">
            <a:avLst/>
          </a:prstGeom>
          <a:noFill/>
          <a:ln w="0">
            <a:noFill/>
          </a:ln>
        </p:spPr>
      </p:pic>
    </p:spTree>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Dashboards	</a:t>
            </a:r>
          </a:p>
        </p:txBody>
      </p:sp>
      <p:sp>
        <p:nvSpPr>
          <p:cNvPr id="311" name="TextBox 310"/>
          <p:cNvSpPr txBox="1"/>
          <p:nvPr/>
        </p:nvSpPr>
        <p:spPr>
          <a:xfrm>
            <a:off x="1171440" y="289512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Avoid too many items on a singular dashboard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Use effective spacing</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Keep tiles to uniform sizes when possible – easier to scan equally sized tiles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Leverage highlighting to bring out specific data points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Provide drill down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Provide tools such as filtering, color adjustment</a:t>
            </a:r>
          </a:p>
        </p:txBody>
      </p:sp>
      <p:sp>
        <p:nvSpPr>
          <p:cNvPr id="312"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13"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7ED979F-879D-4A48-9983-B7CA1DC34AFD}" type="slidenum">
              <a:rPr lang="en-US" sz="900" b="0" u="none" strike="noStrike">
                <a:solidFill>
                  <a:srgbClr val="595959"/>
                </a:solidFill>
                <a:effectLst/>
                <a:uFillTx/>
                <a:latin typeface="Calibri"/>
              </a:rPr>
              <a:t>58</a:t>
            </a:fld>
            <a:endParaRPr lang="en-US" sz="900" b="0" u="none" strike="noStrike">
              <a:solidFill>
                <a:srgbClr val="000000"/>
              </a:solidFill>
              <a:effectLst/>
              <a:uFillTx/>
              <a:latin typeface="Calibri"/>
            </a:endParaRPr>
          </a:p>
        </p:txBody>
      </p:sp>
      <p:pic>
        <p:nvPicPr>
          <p:cNvPr id="314" name="Picture 5" descr="A screenshot of a cell phone&#10;&#10;Description generated with very high confidence"/>
          <p:cNvPicPr/>
          <p:nvPr/>
        </p:nvPicPr>
        <p:blipFill>
          <a:blip r:embed="rId2"/>
          <a:stretch/>
        </p:blipFill>
        <p:spPr>
          <a:xfrm>
            <a:off x="4495680" y="228600"/>
            <a:ext cx="4281480" cy="2577960"/>
          </a:xfrm>
          <a:prstGeom prst="rect">
            <a:avLst/>
          </a:prstGeom>
          <a:noFill/>
          <a:ln w="0">
            <a:noFill/>
          </a:ln>
        </p:spPr>
      </p:pic>
    </p:spTree>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Process Improvement</a:t>
            </a:r>
          </a:p>
        </p:txBody>
      </p:sp>
      <p:sp>
        <p:nvSpPr>
          <p:cNvPr id="316" name="TextBox 315"/>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Many organizations are still at Level 1, with chaotic processes, lack of accountability, and a high percentage of project failures</a:t>
            </a:r>
          </a:p>
          <a:p>
            <a:pPr marL="171360"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There are now a substantial number of organizations which have recognized the need for better project management and have moved to Level 2, where processes are better defined and more widely used; that is there is a structured process.</a:t>
            </a:r>
          </a:p>
          <a:p>
            <a:pPr marL="171360"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 lesser number of organizations have moved to Level 3, where there is an organization standard which is required of all projects.  There is a  defined and documented process, support is available to teams needing help with standard processes, and there is monitoring and control to make sure that standards are followed.</a:t>
            </a:r>
          </a:p>
          <a:p>
            <a:pPr marL="171360"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Relatively few organizations are at Level 4, managed process, where project and process management is integrated into the corporate culture</a:t>
            </a:r>
          </a:p>
          <a:p>
            <a:pPr marL="171360"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Similarly there are only a few organizations working at level 5, optimizing process, where the focus is on improvement of the project management process</a:t>
            </a:r>
          </a:p>
          <a:p>
            <a:pPr marL="514440" lvl="1"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p:txBody>
      </p:sp>
      <p:sp>
        <p:nvSpPr>
          <p:cNvPr id="31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1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8C66117-C686-40AD-B188-FEC623D06C56}" type="slidenum">
              <a:rPr lang="en-US" sz="900" b="0" u="none" strike="noStrike">
                <a:solidFill>
                  <a:srgbClr val="595959"/>
                </a:solidFill>
                <a:effectLst/>
                <a:uFillTx/>
                <a:latin typeface="Calibri"/>
              </a:rPr>
              <a:t>59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PlaceHolder 1"/>
          <p:cNvSpPr>
            <a:spLocks noGrp="1"/>
          </p:cNvSpPr>
          <p:nvPr>
            <p:ph type="title"/>
          </p:nvPr>
        </p:nvSpPr>
        <p:spPr>
          <a:xfrm>
            <a:off x="3504960" y="228600"/>
            <a:ext cx="43146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Process Improvement</a:t>
            </a:r>
          </a:p>
        </p:txBody>
      </p:sp>
      <p:sp>
        <p:nvSpPr>
          <p:cNvPr id="320" name="TextBox 319"/>
          <p:cNvSpPr txBox="1"/>
          <p:nvPr/>
        </p:nvSpPr>
        <p:spPr>
          <a:xfrm>
            <a:off x="1066680" y="274284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At what level is your organization primarily functioning?</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Do a quick assessment on your own based on the work you did earlier on Portfolio Maturity</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Then compare notes with another class member</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What project and process areas work well in your organizations?  What causes them to work well?</a:t>
            </a:r>
          </a:p>
          <a:p>
            <a:pPr marL="857160" lvl="2" indent="-171360">
              <a:lnSpc>
                <a:spcPct val="90000"/>
              </a:lnSpc>
              <a:spcBef>
                <a:spcPts val="56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500" b="0" u="none" strike="noStrike">
                <a:solidFill>
                  <a:srgbClr val="000000"/>
                </a:solidFill>
                <a:effectLst/>
                <a:uFillTx/>
                <a:latin typeface="Calibri"/>
              </a:rPr>
              <a:t>What areas need improvements?  What types of improvements?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p:txBody>
      </p:sp>
      <p:pic>
        <p:nvPicPr>
          <p:cNvPr id="321" name="Picture 5" descr="C:\Users\rscudder\AppData\Local\Microsoft\Windows\Temporary Internet Files\Content.IE5\WU2GZOAX\MPj04221760000[1].jpg"/>
          <p:cNvPicPr/>
          <p:nvPr/>
        </p:nvPicPr>
        <p:blipFill>
          <a:blip r:embed="rId2"/>
          <a:stretch/>
        </p:blipFill>
        <p:spPr>
          <a:xfrm>
            <a:off x="0" y="0"/>
            <a:ext cx="2514600" cy="1679400"/>
          </a:xfrm>
          <a:prstGeom prst="rect">
            <a:avLst/>
          </a:prstGeom>
          <a:noFill/>
          <a:ln w="0">
            <a:noFill/>
          </a:ln>
        </p:spPr>
      </p:pic>
      <p:sp>
        <p:nvSpPr>
          <p:cNvPr id="32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2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1F6247E-771B-4A5F-9B00-B41F6C60E0DF}" type="slidenum">
              <a:rPr lang="en-US" sz="900" b="0" u="none" strike="noStrike">
                <a:solidFill>
                  <a:srgbClr val="595959"/>
                </a:solidFill>
                <a:effectLst/>
                <a:uFillTx/>
                <a:latin typeface="Calibri"/>
              </a:rPr>
              <a:t>60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 name="Picture 5" descr="C:\Users\rscudder\My Pictures\Business\StrratPM.jpg"/>
          <p:cNvPicPr/>
          <p:nvPr/>
        </p:nvPicPr>
        <p:blipFill>
          <a:blip r:embed="rId2"/>
          <a:stretch/>
        </p:blipFill>
        <p:spPr>
          <a:xfrm>
            <a:off x="685800" y="236520"/>
            <a:ext cx="2590920" cy="1523880"/>
          </a:xfrm>
          <a:prstGeom prst="rect">
            <a:avLst/>
          </a:prstGeom>
          <a:noFill/>
          <a:ln w="0">
            <a:noFill/>
          </a:ln>
        </p:spPr>
      </p:pic>
      <p:sp>
        <p:nvSpPr>
          <p:cNvPr id="325" name="PlaceHolder 1"/>
          <p:cNvSpPr>
            <a:spLocks noGrp="1"/>
          </p:cNvSpPr>
          <p:nvPr>
            <p:ph type="title"/>
          </p:nvPr>
        </p:nvSpPr>
        <p:spPr>
          <a:xfrm>
            <a:off x="3809880" y="198360"/>
            <a:ext cx="524268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1" u="none" strike="noStrike">
                <a:solidFill>
                  <a:srgbClr val="2E75B6"/>
                </a:solidFill>
                <a:effectLst/>
                <a:uFillTx/>
                <a:latin typeface="Cambria"/>
              </a:rPr>
              <a:t>Program Measures</a:t>
            </a:r>
            <a:r>
              <a:rPr lang="en-US" sz="4000" b="0" u="none" strike="noStrike">
                <a:solidFill>
                  <a:srgbClr val="2E75B6"/>
                </a:solidFill>
                <a:effectLst/>
                <a:uFillTx/>
                <a:latin typeface="Cambria"/>
              </a:rPr>
              <a:t> -</a:t>
            </a:r>
            <a:br>
              <a:rPr sz="4000"/>
            </a:br>
            <a:r>
              <a:rPr lang="en-US" sz="4000" b="0" u="none" strike="noStrike">
                <a:solidFill>
                  <a:srgbClr val="2E75B6"/>
                </a:solidFill>
                <a:effectLst/>
                <a:uFillTx/>
                <a:latin typeface="Cambria"/>
              </a:rPr>
              <a:t>Life Cycle</a:t>
            </a:r>
          </a:p>
        </p:txBody>
      </p:sp>
      <p:sp>
        <p:nvSpPr>
          <p:cNvPr id="326" name="TextBox 325"/>
          <p:cNvSpPr txBox="1"/>
          <p:nvPr/>
        </p:nvSpPr>
        <p:spPr>
          <a:xfrm>
            <a:off x="1155600" y="2133360"/>
            <a:ext cx="7344000" cy="4351320"/>
          </a:xfrm>
          <a:prstGeom prst="rect">
            <a:avLst/>
          </a:prstGeom>
          <a:noFill/>
          <a:ln w="0">
            <a:noFill/>
          </a:ln>
        </p:spPr>
        <p:txBody>
          <a:bodyPr anchor="t">
            <a:normAutofit/>
          </a:bodyPr>
          <a:lstStyle/>
          <a:p>
            <a:pPr marL="171360" indent="-171360">
              <a:lnSpc>
                <a:spcPct val="7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The idea of a lifecycle has been used in certain industries, such as construction, for many years</a:t>
            </a:r>
          </a:p>
          <a:p>
            <a:pPr marL="171360" indent="-171360">
              <a:lnSpc>
                <a:spcPct val="7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The PMI project life cycle is split into five phases or process groups:</a:t>
            </a:r>
          </a:p>
          <a:p>
            <a:pPr marL="514440" lvl="1"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Initiating processes</a:t>
            </a:r>
          </a:p>
          <a:p>
            <a:pPr marL="857160" lvl="2" indent="-171360">
              <a:lnSpc>
                <a:spcPct val="7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Getting the project started</a:t>
            </a:r>
          </a:p>
          <a:p>
            <a:pPr marL="514440" lvl="1"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Planning processes</a:t>
            </a:r>
          </a:p>
          <a:p>
            <a:pPr marL="857160" lvl="2" indent="-171360">
              <a:lnSpc>
                <a:spcPct val="7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Defining the project plan, the amount of work (scope), the activities (tasks), scheduling, costs, resources needed, risk assessment, change and communication management</a:t>
            </a:r>
          </a:p>
          <a:p>
            <a:pPr marL="514440" lvl="1"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Executing processes</a:t>
            </a:r>
          </a:p>
          <a:p>
            <a:pPr marL="857160" lvl="2" indent="-171360">
              <a:lnSpc>
                <a:spcPct val="7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Executing the plan, quality assurance, team development, reporting, soliciting and administering contracts</a:t>
            </a:r>
          </a:p>
          <a:p>
            <a:pPr marL="514440" lvl="1"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Controlling processes</a:t>
            </a:r>
          </a:p>
          <a:p>
            <a:pPr marL="857160" lvl="2" indent="-171360">
              <a:lnSpc>
                <a:spcPct val="7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Change control, scope verification, and schedule, cost, quality, and risk control</a:t>
            </a:r>
          </a:p>
          <a:p>
            <a:pPr marL="514440" lvl="1"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Closing processes</a:t>
            </a:r>
          </a:p>
          <a:p>
            <a:pPr marL="857160" lvl="2" indent="-171360">
              <a:lnSpc>
                <a:spcPct val="7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Administrative and contract close-out</a:t>
            </a:r>
          </a:p>
          <a:p>
            <a:pPr marL="514440" lvl="1"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514440" lvl="1"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p:txBody>
      </p:sp>
      <p:sp>
        <p:nvSpPr>
          <p:cNvPr id="32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2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EE18112-4F16-4BEA-85F7-55BDC3A55CAA}" type="slidenum">
              <a:rPr lang="en-US" sz="900" b="0" u="none" strike="noStrike">
                <a:solidFill>
                  <a:srgbClr val="595959"/>
                </a:solidFill>
                <a:effectLst/>
                <a:uFillTx/>
                <a:latin typeface="Calibri"/>
              </a:rPr>
              <a:t>61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Program Measures –</a:t>
            </a:r>
            <a:br>
              <a:rPr sz="4000"/>
            </a:br>
            <a:r>
              <a:rPr lang="en-US" sz="4000" b="0" u="none" strike="noStrike">
                <a:solidFill>
                  <a:srgbClr val="2E75B6"/>
                </a:solidFill>
                <a:effectLst/>
                <a:uFillTx/>
                <a:latin typeface="Cambria"/>
              </a:rPr>
              <a:t>Process Improvement</a:t>
            </a:r>
          </a:p>
        </p:txBody>
      </p:sp>
      <p:sp>
        <p:nvSpPr>
          <p:cNvPr id="330" name="TextBox 329"/>
          <p:cNvSpPr txBox="1"/>
          <p:nvPr/>
        </p:nvSpPr>
        <p:spPr>
          <a:xfrm>
            <a:off x="1676160" y="2590560"/>
            <a:ext cx="734364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project life cycle is split into five phases in this course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You may use another approach in your organization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number of phases is not important, results are!</a:t>
            </a:r>
          </a:p>
        </p:txBody>
      </p:sp>
      <p:sp>
        <p:nvSpPr>
          <p:cNvPr id="33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3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613BCC5-BBF9-42BD-8E24-7CA23E003583}" type="slidenum">
              <a:rPr lang="en-US" sz="900" b="0" u="none" strike="noStrike">
                <a:solidFill>
                  <a:srgbClr val="595959"/>
                </a:solidFill>
                <a:effectLst/>
                <a:uFillTx/>
                <a:latin typeface="Calibri"/>
              </a:rPr>
              <a:t>62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Process Improvement –</a:t>
            </a:r>
            <a:br>
              <a:rPr sz="4000"/>
            </a:br>
            <a:r>
              <a:rPr lang="en-US" sz="4000" b="0" u="none" strike="noStrike">
                <a:solidFill>
                  <a:srgbClr val="2E75B6"/>
                </a:solidFill>
                <a:effectLst/>
                <a:uFillTx/>
                <a:latin typeface="Cambria"/>
              </a:rPr>
              <a:t>Knowledge Areas</a:t>
            </a:r>
          </a:p>
        </p:txBody>
      </p:sp>
      <p:sp>
        <p:nvSpPr>
          <p:cNvPr id="334" name="TextBox 333"/>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 PMI  BOK is organized into nine knowledge areas:</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Integration</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Scope</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Time</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Cost</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Quality</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Human Resources</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Communication</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Risk</a:t>
            </a:r>
          </a:p>
          <a:p>
            <a:pPr marL="514440" lvl="1" indent="-171360">
              <a:lnSpc>
                <a:spcPct val="8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Procurement</a:t>
            </a:r>
          </a:p>
          <a:p>
            <a:pPr marL="171360"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Specific instances and applications of these nine areas were shown several slides back under the project phases</a:t>
            </a:r>
          </a:p>
          <a:p>
            <a:pPr marL="171360"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By measuring the use of these knowledge areas across your project life cycle, you can determine your organization’s maturity … and its likelihood of having successful projects!</a:t>
            </a:r>
          </a:p>
          <a:p>
            <a:pPr marL="514440" lvl="1"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p:txBody>
      </p:sp>
      <p:sp>
        <p:nvSpPr>
          <p:cNvPr id="335"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36"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BFE8EE7-3287-460A-8423-1F734F39B6D7}" type="slidenum">
              <a:rPr lang="en-US" sz="900" b="0" u="none" strike="noStrike">
                <a:solidFill>
                  <a:srgbClr val="595959"/>
                </a:solidFill>
                <a:effectLst/>
                <a:uFillTx/>
                <a:latin typeface="Calibri"/>
              </a:rPr>
              <a:t>63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 name="PlaceHolder 1"/>
          <p:cNvSpPr>
            <a:spLocks noGrp="1"/>
          </p:cNvSpPr>
          <p:nvPr>
            <p:ph type="title"/>
          </p:nvPr>
        </p:nvSpPr>
        <p:spPr>
          <a:xfrm>
            <a:off x="3276720" y="158400"/>
            <a:ext cx="577584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PMI Knowledge Areas</a:t>
            </a:r>
            <a:br>
              <a:rPr sz="3300"/>
            </a:br>
            <a:r>
              <a:rPr lang="en-US" sz="3300" b="0" u="none" strike="noStrike">
                <a:solidFill>
                  <a:srgbClr val="2E75B6"/>
                </a:solidFill>
                <a:effectLst/>
                <a:uFillTx/>
                <a:latin typeface="Cambria"/>
              </a:rPr>
              <a:t> and Process Areas</a:t>
            </a:r>
          </a:p>
        </p:txBody>
      </p:sp>
      <p:pic>
        <p:nvPicPr>
          <p:cNvPr id="338" name="Diagram 2"/>
          <p:cNvPicPr/>
          <p:nvPr/>
        </p:nvPicPr>
        <p:blipFill>
          <a:blip r:embed="rId2"/>
          <a:stretch/>
        </p:blipFill>
        <p:spPr>
          <a:xfrm>
            <a:off x="689040" y="1494000"/>
            <a:ext cx="7692840" cy="5437080"/>
          </a:xfrm>
          <a:prstGeom prst="rect">
            <a:avLst/>
          </a:prstGeom>
          <a:noFill/>
          <a:ln w="0">
            <a:noFill/>
          </a:ln>
        </p:spPr>
      </p:pic>
      <p:sp>
        <p:nvSpPr>
          <p:cNvPr id="33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40" name="Slide Number Placeholder 3"/>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101E3F4-3EEA-48EF-ACDA-1A12A6B95182}" type="slidenum">
              <a:rPr lang="en-US" sz="900" b="0" u="none" strike="noStrike">
                <a:solidFill>
                  <a:srgbClr val="595959"/>
                </a:solidFill>
                <a:effectLst/>
                <a:uFillTx/>
                <a:latin typeface="Calibri"/>
              </a:rPr>
              <a:t>64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PlaceHolder 1"/>
          <p:cNvSpPr>
            <a:spLocks noGrp="1"/>
          </p:cNvSpPr>
          <p:nvPr>
            <p:ph type="title"/>
          </p:nvPr>
        </p:nvSpPr>
        <p:spPr>
          <a:xfrm>
            <a:off x="2514240" y="136080"/>
            <a:ext cx="52578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PMI Knowledge Areas</a:t>
            </a:r>
            <a:br>
              <a:rPr sz="3300"/>
            </a:br>
            <a:r>
              <a:rPr lang="en-US" sz="3300" b="0" u="none" strike="noStrike">
                <a:solidFill>
                  <a:srgbClr val="2E75B6"/>
                </a:solidFill>
                <a:effectLst/>
                <a:uFillTx/>
                <a:latin typeface="Cambria"/>
              </a:rPr>
              <a:t> and Process Areas</a:t>
            </a:r>
          </a:p>
        </p:txBody>
      </p:sp>
      <p:pic>
        <p:nvPicPr>
          <p:cNvPr id="342" name="Diagram 3"/>
          <p:cNvPicPr/>
          <p:nvPr/>
        </p:nvPicPr>
        <p:blipFill>
          <a:blip r:embed="rId2"/>
          <a:stretch/>
        </p:blipFill>
        <p:spPr>
          <a:xfrm>
            <a:off x="689040" y="1481040"/>
            <a:ext cx="7692840" cy="5462640"/>
          </a:xfrm>
          <a:prstGeom prst="rect">
            <a:avLst/>
          </a:prstGeom>
          <a:noFill/>
          <a:ln w="0">
            <a:noFill/>
          </a:ln>
        </p:spPr>
      </p:pic>
      <p:sp>
        <p:nvSpPr>
          <p:cNvPr id="34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4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09A422C-0146-4827-AA50-62F33918AEF9}" type="slidenum">
              <a:rPr lang="en-US" sz="900" b="0" u="none" strike="noStrike">
                <a:solidFill>
                  <a:srgbClr val="595959"/>
                </a:solidFill>
                <a:effectLst/>
                <a:uFillTx/>
                <a:latin typeface="Calibri"/>
              </a:rPr>
              <a:t>65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5" name="Diagram 6"/>
          <p:cNvPicPr/>
          <p:nvPr/>
        </p:nvPicPr>
        <p:blipFill>
          <a:blip r:embed="rId2"/>
          <a:stretch/>
        </p:blipFill>
        <p:spPr>
          <a:xfrm>
            <a:off x="689040" y="1511280"/>
            <a:ext cx="7692840" cy="5396040"/>
          </a:xfrm>
          <a:prstGeom prst="rect">
            <a:avLst/>
          </a:prstGeom>
          <a:noFill/>
          <a:ln w="0">
            <a:noFill/>
          </a:ln>
        </p:spPr>
      </p:pic>
      <p:sp>
        <p:nvSpPr>
          <p:cNvPr id="34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4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39A7B59-3E01-430C-80E9-A6D5A963FFBA}" type="slidenum">
              <a:rPr lang="en-US" sz="900" b="0" u="none" strike="noStrike">
                <a:solidFill>
                  <a:srgbClr val="595959"/>
                </a:solidFill>
                <a:effectLst/>
                <a:uFillTx/>
                <a:latin typeface="Calibri"/>
              </a:rPr>
              <a:t>66</a:t>
            </a:fld>
            <a:endParaRPr lang="en-US" sz="900" b="0" u="none" strike="noStrike">
              <a:solidFill>
                <a:srgbClr val="000000"/>
              </a:solidFill>
              <a:effectLst/>
              <a:uFillTx/>
              <a:latin typeface="Calibri"/>
            </a:endParaRPr>
          </a:p>
        </p:txBody>
      </p:sp>
      <p:sp>
        <p:nvSpPr>
          <p:cNvPr id="348" name="PlaceHolder 1"/>
          <p:cNvSpPr>
            <a:spLocks noGrp="1"/>
          </p:cNvSpPr>
          <p:nvPr>
            <p:ph type="title"/>
          </p:nvPr>
        </p:nvSpPr>
        <p:spPr>
          <a:xfrm>
            <a:off x="2514240" y="136080"/>
            <a:ext cx="52578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PMI Knowledge Areas</a:t>
            </a:r>
            <a:br>
              <a:rPr sz="3300"/>
            </a:br>
            <a:r>
              <a:rPr lang="en-US" sz="3300" b="0" u="none" strike="noStrike">
                <a:solidFill>
                  <a:srgbClr val="2E75B6"/>
                </a:solidFill>
                <a:effectLst/>
                <a:uFillTx/>
                <a:latin typeface="Cambria"/>
              </a:rPr>
              <a:t> and Process Areas</a:t>
            </a:r>
          </a:p>
        </p:txBody>
      </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PlaceHolder 1"/>
          <p:cNvSpPr>
            <a:spLocks noGrp="1"/>
          </p:cNvSpPr>
          <p:nvPr>
            <p:ph type="title"/>
          </p:nvPr>
        </p:nvSpPr>
        <p:spPr>
          <a:xfrm>
            <a:off x="2671920" y="336600"/>
            <a:ext cx="60912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A Story of</a:t>
            </a:r>
            <a:br>
              <a:rPr sz="4000"/>
            </a:br>
            <a:r>
              <a:rPr lang="en-US" sz="4000" b="0" u="none" strike="noStrike">
                <a:solidFill>
                  <a:srgbClr val="2E75B6"/>
                </a:solidFill>
                <a:effectLst/>
                <a:uFillTx/>
                <a:latin typeface="Cambria"/>
              </a:rPr>
              <a:t>Process Improvement</a:t>
            </a:r>
          </a:p>
        </p:txBody>
      </p:sp>
      <p:sp>
        <p:nvSpPr>
          <p:cNvPr id="350" name="TextBox 349"/>
          <p:cNvSpPr txBox="1"/>
          <p:nvPr/>
        </p:nvSpPr>
        <p:spPr>
          <a:xfrm>
            <a:off x="1171440" y="1825200"/>
            <a:ext cx="7344000" cy="4351320"/>
          </a:xfrm>
          <a:prstGeom prst="rect">
            <a:avLst/>
          </a:prstGeom>
          <a:noFill/>
          <a:ln w="0">
            <a:noFill/>
          </a:ln>
        </p:spPr>
        <p:txBody>
          <a:bodyPr anchor="t">
            <a:normAutofit/>
          </a:bodyPr>
          <a:lstStyle/>
          <a:p>
            <a:pPr marL="171360" indent="-171360">
              <a:lnSpc>
                <a:spcPct val="7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Once there was a manufacturing company, ComPete Manufacturing, which was successful despite being in a very competitive market.</a:t>
            </a:r>
          </a:p>
          <a:p>
            <a:pPr marL="171360" indent="-171360">
              <a:lnSpc>
                <a:spcPct val="7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They had fairly good project management in place and were reasonably profitable.</a:t>
            </a:r>
          </a:p>
          <a:p>
            <a:pPr marL="171360" indent="-171360">
              <a:lnSpc>
                <a:spcPct val="7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Then a small black swan appeared - one of their competitors found a way to reduce their transportation costs by almost 8% by using the experimental Kenwins ™ hybrid hydrogen-electric tractor to haul their trailers and products to customers.  Cutthroat formed an alliance with Kenwins for a 3 year test of the new hybrid system.</a:t>
            </a:r>
          </a:p>
        </p:txBody>
      </p:sp>
      <p:pic>
        <p:nvPicPr>
          <p:cNvPr id="351"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35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5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FD154F1-2192-41FF-A65B-BC999458592C}" type="slidenum">
              <a:rPr lang="en-US" sz="900" b="0" u="none" strike="noStrike">
                <a:solidFill>
                  <a:srgbClr val="595959"/>
                </a:solidFill>
                <a:effectLst/>
                <a:uFillTx/>
                <a:latin typeface="Calibri"/>
              </a:rPr>
              <a:t>67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–A Process Improvement Story</a:t>
            </a:r>
          </a:p>
        </p:txBody>
      </p:sp>
      <p:sp>
        <p:nvSpPr>
          <p:cNvPr id="355" name="TextBox 354"/>
          <p:cNvSpPr txBox="1"/>
          <p:nvPr/>
        </p:nvSpPr>
        <p:spPr>
          <a:xfrm>
            <a:off x="1171440" y="278424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What would you do?</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Management is in a bit of a panic.</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None of your colleagues in the transportation department can figure out how to deal with the situation.</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ComPete’s banks and investors saw the news in a press release and are applying pressure and want immediate action.</a:t>
            </a:r>
          </a:p>
        </p:txBody>
      </p:sp>
      <p:sp>
        <p:nvSpPr>
          <p:cNvPr id="35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5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52EA09E-F465-41F4-B720-54A6D90E68B5}" type="slidenum">
              <a:rPr lang="en-US" sz="900" b="0" u="none" strike="noStrike">
                <a:solidFill>
                  <a:srgbClr val="595959"/>
                </a:solidFill>
                <a:effectLst/>
                <a:uFillTx/>
                <a:latin typeface="Calibri"/>
              </a:rPr>
              <a:t>68</a:t>
            </a:fld>
            <a:endParaRPr lang="en-US" sz="900" b="0" u="none" strike="noStrike">
              <a:solidFill>
                <a:srgbClr val="000000"/>
              </a:solidFill>
              <a:effectLst/>
              <a:uFillTx/>
              <a:latin typeface="Calibri"/>
            </a:endParaRPr>
          </a:p>
        </p:txBody>
      </p:sp>
      <p:pic>
        <p:nvPicPr>
          <p:cNvPr id="358" name="Picture 4" descr="A close up of a logo&#10;&#10;Description generated with very high confidence"/>
          <p:cNvPicPr/>
          <p:nvPr/>
        </p:nvPicPr>
        <p:blipFill>
          <a:blip r:embed="rId2"/>
          <a:stretch/>
        </p:blipFill>
        <p:spPr>
          <a:xfrm>
            <a:off x="6553080" y="227160"/>
            <a:ext cx="1481400" cy="2419200"/>
          </a:xfrm>
          <a:prstGeom prst="rect">
            <a:avLst/>
          </a:prstGeom>
          <a:noFill/>
          <a:ln w="0">
            <a:noFill/>
          </a:ln>
        </p:spPr>
      </p:pic>
    </p:spTree>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PlaceHolder 1"/>
          <p:cNvSpPr>
            <a:spLocks noGrp="1"/>
          </p:cNvSpPr>
          <p:nvPr>
            <p:ph type="title"/>
          </p:nvPr>
        </p:nvSpPr>
        <p:spPr>
          <a:xfrm>
            <a:off x="3200400" y="358920"/>
            <a:ext cx="585216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–A Process Improvement Story</a:t>
            </a:r>
          </a:p>
        </p:txBody>
      </p:sp>
      <p:sp>
        <p:nvSpPr>
          <p:cNvPr id="360" name="TextBox 359"/>
          <p:cNvSpPr txBox="1"/>
          <p:nvPr/>
        </p:nvSpPr>
        <p:spPr>
          <a:xfrm>
            <a:off x="1171440" y="1825200"/>
            <a:ext cx="7344000" cy="4351320"/>
          </a:xfrm>
          <a:prstGeom prst="rect">
            <a:avLst/>
          </a:prstGeom>
          <a:noFill/>
          <a:ln w="0">
            <a:noFill/>
          </a:ln>
        </p:spPr>
        <p:txBody>
          <a:bodyPr anchor="t">
            <a:normAutofit/>
          </a:bodyPr>
          <a:lstStyle/>
          <a:p>
            <a:pPr marL="514440" lvl="1" indent="-171360">
              <a:lnSpc>
                <a:spcPct val="80000"/>
              </a:lnSpc>
              <a:spcBef>
                <a:spcPts val="119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200" b="0" u="none" strike="noStrike">
                <a:solidFill>
                  <a:srgbClr val="000000"/>
                </a:solidFill>
                <a:effectLst/>
                <a:uFillTx/>
                <a:latin typeface="Calibri"/>
              </a:rPr>
              <a:t>Where would you start?</a:t>
            </a:r>
          </a:p>
          <a:p>
            <a:pPr marL="857160" lvl="2" indent="-171360">
              <a:lnSpc>
                <a:spcPct val="80000"/>
              </a:lnSpc>
              <a:spcBef>
                <a:spcPts val="1049"/>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Hint: set up a project</a:t>
            </a:r>
          </a:p>
          <a:p>
            <a:pPr marL="857160" lvl="2" indent="-171360">
              <a:lnSpc>
                <a:spcPct val="80000"/>
              </a:lnSpc>
              <a:spcBef>
                <a:spcPts val="1049"/>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What kind of a project?  And why?</a:t>
            </a:r>
          </a:p>
          <a:p>
            <a:pPr marL="514440" lvl="1" indent="-171360">
              <a:lnSpc>
                <a:spcPct val="80000"/>
              </a:lnSpc>
              <a:spcBef>
                <a:spcPts val="119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200" b="0" u="none" strike="noStrike">
                <a:solidFill>
                  <a:srgbClr val="000000"/>
                </a:solidFill>
                <a:effectLst/>
                <a:uFillTx/>
                <a:latin typeface="Calibri"/>
              </a:rPr>
              <a:t>What would you do? </a:t>
            </a:r>
          </a:p>
          <a:p>
            <a:pPr marL="857160" lvl="2" indent="-171360">
              <a:lnSpc>
                <a:spcPct val="80000"/>
              </a:lnSpc>
              <a:spcBef>
                <a:spcPts val="1049"/>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Hint: assemble a small team of supporters</a:t>
            </a:r>
          </a:p>
          <a:p>
            <a:pPr marL="857160" lvl="2" indent="-171360">
              <a:lnSpc>
                <a:spcPct val="80000"/>
              </a:lnSpc>
              <a:spcBef>
                <a:spcPts val="1049"/>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Who and why?</a:t>
            </a:r>
          </a:p>
          <a:p>
            <a:pPr marL="514440" lvl="1" indent="-171360">
              <a:lnSpc>
                <a:spcPct val="80000"/>
              </a:lnSpc>
              <a:spcBef>
                <a:spcPts val="119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200" b="0" u="none" strike="noStrike">
                <a:solidFill>
                  <a:srgbClr val="000000"/>
                </a:solidFill>
                <a:effectLst/>
                <a:uFillTx/>
                <a:latin typeface="Calibri"/>
              </a:rPr>
              <a:t>What are your next steps?</a:t>
            </a:r>
          </a:p>
          <a:p>
            <a:pPr marL="514440" lvl="1" indent="-171360">
              <a:lnSpc>
                <a:spcPct val="80000"/>
              </a:lnSpc>
              <a:spcBef>
                <a:spcPts val="1199"/>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3200" b="0" u="none" strike="noStrike">
              <a:solidFill>
                <a:srgbClr val="000000"/>
              </a:solidFill>
              <a:effectLst/>
              <a:uFillTx/>
              <a:latin typeface="Calibri"/>
            </a:endParaRPr>
          </a:p>
          <a:p>
            <a:pPr marL="514440" lvl="1" indent="-171360">
              <a:lnSpc>
                <a:spcPct val="80000"/>
              </a:lnSpc>
              <a:spcBef>
                <a:spcPts val="119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3200" b="0" u="none" strike="noStrike">
              <a:solidFill>
                <a:srgbClr val="000000"/>
              </a:solidFill>
              <a:effectLst/>
              <a:uFillTx/>
              <a:latin typeface="Calibri"/>
            </a:endParaRPr>
          </a:p>
        </p:txBody>
      </p:sp>
      <p:pic>
        <p:nvPicPr>
          <p:cNvPr id="361"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36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6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A08FC67-0527-4637-B0E5-20C4642E7303}" type="slidenum">
              <a:rPr lang="en-US" sz="900" b="0" u="none" strike="noStrike">
                <a:solidFill>
                  <a:srgbClr val="595959"/>
                </a:solidFill>
                <a:effectLst/>
                <a:uFillTx/>
                <a:latin typeface="Calibri"/>
              </a:rPr>
              <a:t>69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ComPete Options</a:t>
            </a:r>
          </a:p>
        </p:txBody>
      </p:sp>
      <p:sp>
        <p:nvSpPr>
          <p:cNvPr id="365" name="TextBox 364"/>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Supply chain efficiencies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Internal systems efficiencies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Smoothing delivery systems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Process efficiencies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Engineering</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Manufacturing</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Marketing/Sales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Project management</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p:txBody>
      </p:sp>
      <p:sp>
        <p:nvSpPr>
          <p:cNvPr id="36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67" name="Slide Number Placeholder 3"/>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7192F2D-AD22-4427-8609-0EE4D7B031CB}" type="slidenum">
              <a:rPr lang="en-US" sz="900" b="0" u="none" strike="noStrike">
                <a:solidFill>
                  <a:srgbClr val="595959"/>
                </a:solidFill>
                <a:effectLst/>
                <a:uFillTx/>
                <a:latin typeface="Calibri"/>
              </a:rPr>
              <a:t>70</a:t>
            </a:fld>
            <a:endParaRPr lang="en-US" sz="900" b="0" u="none" strike="noStrike">
              <a:solidFill>
                <a:srgbClr val="000000"/>
              </a:solidFill>
              <a:effectLst/>
              <a:uFillTx/>
              <a:latin typeface="Calibri"/>
            </a:endParaRPr>
          </a:p>
        </p:txBody>
      </p:sp>
    </p:spTree>
  </p:cSld>
  <p:clrMapOvr>
    <a:masterClrMapping/>
  </p:clrMapOvr>
  <p:transition spd="med">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10" presetClass="entr" fill="hold" nodeType="clickEffect">
                                  <p:stCondLst>
                                    <p:cond delay="0"/>
                                  </p:stCondLst>
                                  <p:childTnLst>
                                    <p:set>
                                      <p:cBhvr>
                                        <p:cTn id="6" dur="1" fill="hold">
                                          <p:stCondLst>
                                            <p:cond delay="0"/>
                                          </p:stCondLst>
                                        </p:cTn>
                                        <p:tgtEl>
                                          <p:spTgt spid="365">
                                            <p:txEl>
                                              <p:pRg st="0" end="0"/>
                                            </p:txEl>
                                          </p:spTgt>
                                        </p:tgtEl>
                                        <p:attrNameLst>
                                          <p:attrName>style.visibility</p:attrName>
                                        </p:attrNameLst>
                                      </p:cBhvr>
                                      <p:to>
                                        <p:strVal val="visible"/>
                                      </p:to>
                                    </p:set>
                                    <p:animEffect transition="in" filter="fade">
                                      <p:cBhvr additive="repl">
                                        <p:cTn id="7" dur="500"/>
                                        <p:tgtEl>
                                          <p:spTgt spid="365">
                                            <p:txEl>
                                              <p:pRg st="0" end="0"/>
                                            </p:txEl>
                                          </p:spTgt>
                                        </p:tgtEl>
                                      </p:cBhvr>
                                    </p:animEffect>
                                  </p:childTnLst>
                                </p:cTn>
                              </p:par>
                            </p:childTnLst>
                          </p:cTn>
                        </p:par>
                      </p:childTnLst>
                    </p:cTn>
                  </p:par>
                  <p:par>
                    <p:cTn id="8" fill="hold" nodeType="clickEffect">
                      <p:stCondLst>
                        <p:cond delay="indefinite"/>
                      </p:stCondLst>
                      <p:childTnLst>
                        <p:par>
                          <p:cTn id="9" fill="hold" nodeType="withEffect">
                            <p:stCondLst>
                              <p:cond delay="0"/>
                            </p:stCondLst>
                            <p:childTnLst>
                              <p:par>
                                <p:cTn id="10" presetID="10" presetClass="entr" fill="hold" nodeType="clickEffect">
                                  <p:stCondLst>
                                    <p:cond delay="0"/>
                                  </p:stCondLst>
                                  <p:childTnLst>
                                    <p:set>
                                      <p:cBhvr>
                                        <p:cTn id="11" dur="1" fill="hold">
                                          <p:stCondLst>
                                            <p:cond delay="0"/>
                                          </p:stCondLst>
                                        </p:cTn>
                                        <p:tgtEl>
                                          <p:spTgt spid="365">
                                            <p:txEl>
                                              <p:pRg st="1" end="1"/>
                                            </p:txEl>
                                          </p:spTgt>
                                        </p:tgtEl>
                                        <p:attrNameLst>
                                          <p:attrName>style.visibility</p:attrName>
                                        </p:attrNameLst>
                                      </p:cBhvr>
                                      <p:to>
                                        <p:strVal val="visible"/>
                                      </p:to>
                                    </p:set>
                                    <p:animEffect transition="in" filter="fade">
                                      <p:cBhvr additive="repl">
                                        <p:cTn id="12" dur="500"/>
                                        <p:tgtEl>
                                          <p:spTgt spid="365">
                                            <p:txEl>
                                              <p:pRg st="1" end="1"/>
                                            </p:txEl>
                                          </p:spTgt>
                                        </p:tgtEl>
                                      </p:cBhvr>
                                    </p:animEffect>
                                  </p:childTnLst>
                                </p:cTn>
                              </p:par>
                            </p:childTnLst>
                          </p:cTn>
                        </p:par>
                      </p:childTnLst>
                    </p:cTn>
                  </p:par>
                  <p:par>
                    <p:cTn id="13" fill="hold" nodeType="clickEffect">
                      <p:stCondLst>
                        <p:cond delay="indefinite"/>
                      </p:stCondLst>
                      <p:childTnLst>
                        <p:par>
                          <p:cTn id="14" fill="hold" nodeType="withEffect">
                            <p:stCondLst>
                              <p:cond delay="0"/>
                            </p:stCondLst>
                            <p:childTnLst>
                              <p:par>
                                <p:cTn id="15" presetID="10" presetClass="entr" fill="hold" nodeType="clickEffect">
                                  <p:stCondLst>
                                    <p:cond delay="0"/>
                                  </p:stCondLst>
                                  <p:childTnLst>
                                    <p:set>
                                      <p:cBhvr>
                                        <p:cTn id="16" dur="1" fill="hold">
                                          <p:stCondLst>
                                            <p:cond delay="0"/>
                                          </p:stCondLst>
                                        </p:cTn>
                                        <p:tgtEl>
                                          <p:spTgt spid="365">
                                            <p:txEl>
                                              <p:pRg st="2" end="2"/>
                                            </p:txEl>
                                          </p:spTgt>
                                        </p:tgtEl>
                                        <p:attrNameLst>
                                          <p:attrName>style.visibility</p:attrName>
                                        </p:attrNameLst>
                                      </p:cBhvr>
                                      <p:to>
                                        <p:strVal val="visible"/>
                                      </p:to>
                                    </p:set>
                                    <p:animEffect transition="in" filter="fade">
                                      <p:cBhvr additive="repl">
                                        <p:cTn id="17" dur="500"/>
                                        <p:tgtEl>
                                          <p:spTgt spid="365">
                                            <p:txEl>
                                              <p:pRg st="2" end="2"/>
                                            </p:txEl>
                                          </p:spTgt>
                                        </p:tgtEl>
                                      </p:cBhvr>
                                    </p:animEffect>
                                  </p:childTnLst>
                                </p:cTn>
                              </p:par>
                            </p:childTnLst>
                          </p:cTn>
                        </p:par>
                      </p:childTnLst>
                    </p:cTn>
                  </p:par>
                  <p:par>
                    <p:cTn id="18" fill="hold" nodeType="clickEffect">
                      <p:stCondLst>
                        <p:cond delay="indefinite"/>
                      </p:stCondLst>
                      <p:childTnLst>
                        <p:par>
                          <p:cTn id="19" fill="hold" nodeType="withEffect">
                            <p:stCondLst>
                              <p:cond delay="0"/>
                            </p:stCondLst>
                            <p:childTnLst>
                              <p:par>
                                <p:cTn id="20" presetID="10" presetClass="entr" fill="hold" nodeType="clickEffect">
                                  <p:stCondLst>
                                    <p:cond delay="0"/>
                                  </p:stCondLst>
                                  <p:childTnLst>
                                    <p:set>
                                      <p:cBhvr>
                                        <p:cTn id="21" dur="1" fill="hold">
                                          <p:stCondLst>
                                            <p:cond delay="0"/>
                                          </p:stCondLst>
                                        </p:cTn>
                                        <p:tgtEl>
                                          <p:spTgt spid="365">
                                            <p:txEl>
                                              <p:pRg st="3" end="3"/>
                                            </p:txEl>
                                          </p:spTgt>
                                        </p:tgtEl>
                                        <p:attrNameLst>
                                          <p:attrName>style.visibility</p:attrName>
                                        </p:attrNameLst>
                                      </p:cBhvr>
                                      <p:to>
                                        <p:strVal val="visible"/>
                                      </p:to>
                                    </p:set>
                                    <p:animEffect transition="in" filter="fade">
                                      <p:cBhvr additive="repl">
                                        <p:cTn id="22" dur="500"/>
                                        <p:tgtEl>
                                          <p:spTgt spid="365">
                                            <p:txEl>
                                              <p:pRg st="3" end="3"/>
                                            </p:txEl>
                                          </p:spTgt>
                                        </p:tgtEl>
                                      </p:cBhvr>
                                    </p:animEffect>
                                  </p:childTnLst>
                                </p:cTn>
                              </p:par>
                              <p:par>
                                <p:cTn id="23" presetID="10" presetClass="entr" fill="hold" nodeType="withEffect">
                                  <p:stCondLst>
                                    <p:cond delay="0"/>
                                  </p:stCondLst>
                                  <p:childTnLst>
                                    <p:set>
                                      <p:cBhvr>
                                        <p:cTn id="24" dur="1" fill="hold">
                                          <p:stCondLst>
                                            <p:cond delay="0"/>
                                          </p:stCondLst>
                                        </p:cTn>
                                        <p:tgtEl>
                                          <p:spTgt spid="365">
                                            <p:txEl>
                                              <p:pRg st="4" end="4"/>
                                            </p:txEl>
                                          </p:spTgt>
                                        </p:tgtEl>
                                        <p:attrNameLst>
                                          <p:attrName>style.visibility</p:attrName>
                                        </p:attrNameLst>
                                      </p:cBhvr>
                                      <p:to>
                                        <p:strVal val="visible"/>
                                      </p:to>
                                    </p:set>
                                    <p:animEffect transition="in" filter="fade">
                                      <p:cBhvr additive="repl">
                                        <p:cTn id="25" dur="500"/>
                                        <p:tgtEl>
                                          <p:spTgt spid="365">
                                            <p:txEl>
                                              <p:pRg st="4" end="4"/>
                                            </p:txEl>
                                          </p:spTgt>
                                        </p:tgtEl>
                                      </p:cBhvr>
                                    </p:animEffect>
                                  </p:childTnLst>
                                </p:cTn>
                              </p:par>
                              <p:par>
                                <p:cTn id="26" presetID="10" presetClass="entr" fill="hold" nodeType="withEffect">
                                  <p:stCondLst>
                                    <p:cond delay="0"/>
                                  </p:stCondLst>
                                  <p:childTnLst>
                                    <p:set>
                                      <p:cBhvr>
                                        <p:cTn id="27" dur="1" fill="hold">
                                          <p:stCondLst>
                                            <p:cond delay="0"/>
                                          </p:stCondLst>
                                        </p:cTn>
                                        <p:tgtEl>
                                          <p:spTgt spid="365">
                                            <p:txEl>
                                              <p:pRg st="5" end="5"/>
                                            </p:txEl>
                                          </p:spTgt>
                                        </p:tgtEl>
                                        <p:attrNameLst>
                                          <p:attrName>style.visibility</p:attrName>
                                        </p:attrNameLst>
                                      </p:cBhvr>
                                      <p:to>
                                        <p:strVal val="visible"/>
                                      </p:to>
                                    </p:set>
                                    <p:animEffect transition="in" filter="fade">
                                      <p:cBhvr additive="repl">
                                        <p:cTn id="28" dur="500"/>
                                        <p:tgtEl>
                                          <p:spTgt spid="365">
                                            <p:txEl>
                                              <p:pRg st="5" end="5"/>
                                            </p:txEl>
                                          </p:spTgt>
                                        </p:tgtEl>
                                      </p:cBhvr>
                                    </p:animEffect>
                                  </p:childTnLst>
                                </p:cTn>
                              </p:par>
                              <p:par>
                                <p:cTn id="29" presetID="10" presetClass="entr" fill="hold" nodeType="withEffect">
                                  <p:stCondLst>
                                    <p:cond delay="0"/>
                                  </p:stCondLst>
                                  <p:childTnLst>
                                    <p:set>
                                      <p:cBhvr>
                                        <p:cTn id="30" dur="1" fill="hold">
                                          <p:stCondLst>
                                            <p:cond delay="0"/>
                                          </p:stCondLst>
                                        </p:cTn>
                                        <p:tgtEl>
                                          <p:spTgt spid="365">
                                            <p:txEl>
                                              <p:pRg st="6" end="6"/>
                                            </p:txEl>
                                          </p:spTgt>
                                        </p:tgtEl>
                                        <p:attrNameLst>
                                          <p:attrName>style.visibility</p:attrName>
                                        </p:attrNameLst>
                                      </p:cBhvr>
                                      <p:to>
                                        <p:strVal val="visible"/>
                                      </p:to>
                                    </p:set>
                                    <p:animEffect transition="in" filter="fade">
                                      <p:cBhvr additive="repl">
                                        <p:cTn id="31" dur="500"/>
                                        <p:tgtEl>
                                          <p:spTgt spid="365">
                                            <p:txEl>
                                              <p:pRg st="6" end="6"/>
                                            </p:txEl>
                                          </p:spTgt>
                                        </p:tgtEl>
                                      </p:cBhvr>
                                    </p:animEffect>
                                  </p:childTnLst>
                                </p:cTn>
                              </p:par>
                              <p:par>
                                <p:cTn id="32" presetID="10" presetClass="entr" fill="hold" nodeType="withEffect">
                                  <p:stCondLst>
                                    <p:cond delay="0"/>
                                  </p:stCondLst>
                                  <p:childTnLst>
                                    <p:set>
                                      <p:cBhvr>
                                        <p:cTn id="33" dur="1" fill="hold">
                                          <p:stCondLst>
                                            <p:cond delay="0"/>
                                          </p:stCondLst>
                                        </p:cTn>
                                        <p:tgtEl>
                                          <p:spTgt spid="365">
                                            <p:txEl>
                                              <p:pRg st="7" end="7"/>
                                            </p:txEl>
                                          </p:spTgt>
                                        </p:tgtEl>
                                        <p:attrNameLst>
                                          <p:attrName>style.visibility</p:attrName>
                                        </p:attrNameLst>
                                      </p:cBhvr>
                                      <p:to>
                                        <p:strVal val="visible"/>
                                      </p:to>
                                    </p:set>
                                    <p:animEffect transition="in" filter="fade">
                                      <p:cBhvr additive="repl">
                                        <p:cTn id="34" dur="500"/>
                                        <p:tgtEl>
                                          <p:spTgt spid="36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laceHolder 1"/>
          <p:cNvSpPr>
            <a:spLocks noGrp="1"/>
          </p:cNvSpPr>
          <p:nvPr>
            <p:ph type="title"/>
          </p:nvPr>
        </p:nvSpPr>
        <p:spPr>
          <a:xfrm>
            <a:off x="3809520" y="281160"/>
            <a:ext cx="50389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a:t>
            </a:r>
            <a:br>
              <a:rPr sz="4000"/>
            </a:br>
            <a:r>
              <a:rPr lang="en-US" sz="4000" b="0" u="none" strike="noStrike">
                <a:solidFill>
                  <a:srgbClr val="2E75B6"/>
                </a:solidFill>
                <a:effectLst/>
                <a:uFillTx/>
                <a:latin typeface="Cambria"/>
              </a:rPr>
              <a:t>Program Measures</a:t>
            </a:r>
          </a:p>
        </p:txBody>
      </p:sp>
      <p:sp>
        <p:nvSpPr>
          <p:cNvPr id="369" name="TextBox 368"/>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V.K. and the former task force team members, who now constituted most of the Reducing Project Failures project team, immediately set out to identify the reasons why ComPete projects were failing:</a:t>
            </a:r>
          </a:p>
          <a:p>
            <a:pPr marL="514440" lvl="1" indent="-171360">
              <a:lnSpc>
                <a:spcPct val="8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V.K. collected a list of the most recent project failures, and constructed a fishbone diagram to isolate the reasons for the failures.  (See next slide for the fishbone diagram)</a:t>
            </a:r>
          </a:p>
          <a:p>
            <a:pPr marL="514440" lvl="1" indent="-171360">
              <a:lnSpc>
                <a:spcPct val="8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Meanwhile, members of V.K.’s project team interviewed the project managers and team members from the project teams to identify the reasons </a:t>
            </a:r>
            <a:r>
              <a:rPr lang="en-US" sz="2000" b="0" u="sng" strike="noStrike">
                <a:solidFill>
                  <a:srgbClr val="000000"/>
                </a:solidFill>
                <a:effectLst/>
                <a:uFillTx/>
                <a:latin typeface="Calibri"/>
              </a:rPr>
              <a:t>they</a:t>
            </a:r>
            <a:r>
              <a:rPr lang="en-US" sz="2000" b="0" u="none" strike="noStrike">
                <a:solidFill>
                  <a:srgbClr val="000000"/>
                </a:solidFill>
                <a:effectLst/>
                <a:uFillTx/>
                <a:latin typeface="Calibri"/>
              </a:rPr>
              <a:t> thought those projects failed.</a:t>
            </a:r>
          </a:p>
          <a:p>
            <a:pPr marL="514440" lvl="1" indent="-171360">
              <a:lnSpc>
                <a:spcPct val="8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V.K. and the RPF project team used the phases of their project plan to identify where the problems came from.</a:t>
            </a:r>
          </a:p>
          <a:p>
            <a:pPr marL="514440" lvl="1" indent="-171360">
              <a:lnSpc>
                <a:spcPct val="80000"/>
              </a:lnSpc>
              <a:spcBef>
                <a:spcPts val="751"/>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000" b="0" u="none" strike="noStrike">
              <a:solidFill>
                <a:srgbClr val="000000"/>
              </a:solidFill>
              <a:effectLst/>
              <a:uFillTx/>
              <a:latin typeface="Calibri"/>
            </a:endParaRPr>
          </a:p>
        </p:txBody>
      </p:sp>
      <p:pic>
        <p:nvPicPr>
          <p:cNvPr id="370"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371" name="Date Placeholder 1"/>
          <p:cNvSpPr/>
          <p:nvPr/>
        </p:nvSpPr>
        <p:spPr>
          <a:xfrm>
            <a:off x="2209680" y="6275520"/>
            <a:ext cx="191448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7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4DD5052-21A2-4111-864A-0F94DDAC0FD4}" type="slidenum">
              <a:rPr lang="en-US" sz="900" b="0" u="none" strike="noStrike">
                <a:solidFill>
                  <a:srgbClr val="595959"/>
                </a:solidFill>
                <a:effectLst/>
                <a:uFillTx/>
                <a:latin typeface="Calibri"/>
              </a:rPr>
              <a:t>71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PlaceHolder 1"/>
          <p:cNvSpPr>
            <a:spLocks noGrp="1"/>
          </p:cNvSpPr>
          <p:nvPr>
            <p:ph type="title"/>
          </p:nvPr>
        </p:nvSpPr>
        <p:spPr>
          <a:xfrm>
            <a:off x="914400" y="53028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Fishbone Analysis</a:t>
            </a:r>
            <a:br>
              <a:rPr sz="3300"/>
            </a:br>
            <a:r>
              <a:rPr lang="en-US" sz="3300" b="0" u="none" strike="noStrike">
                <a:solidFill>
                  <a:srgbClr val="2E75B6"/>
                </a:solidFill>
                <a:effectLst/>
                <a:uFillTx/>
                <a:latin typeface="Cambria"/>
              </a:rPr>
              <a:t>Cause and Effect </a:t>
            </a:r>
          </a:p>
        </p:txBody>
      </p:sp>
      <p:sp>
        <p:nvSpPr>
          <p:cNvPr id="374" name="TextBox 373"/>
          <p:cNvSpPr txBox="1"/>
          <p:nvPr/>
        </p:nvSpPr>
        <p:spPr>
          <a:xfrm>
            <a:off x="1171440" y="266976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Use when identifying possible causes for a problem</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Useful for getting out of ruts in thinking</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Process: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Agree on a problem statement.  Write it on the right center.</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Brainstorm the major categories of causes of the problem – use this diagram as a starter</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Write the categories of causes as branches from the main arrow</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Brainstorm possible causes of the problem – how does this happen? Link cause as a branch from the appropriate category.</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Ask why does this happen?  Write sub-causes as branches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p:txBody>
      </p:sp>
      <p:sp>
        <p:nvSpPr>
          <p:cNvPr id="375"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76"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3842DB9-1300-4F64-A33E-0A13A8FB1D0A}" type="slidenum">
              <a:rPr lang="en-US" sz="900" b="0" u="none" strike="noStrike">
                <a:solidFill>
                  <a:srgbClr val="595959"/>
                </a:solidFill>
                <a:effectLst/>
                <a:uFillTx/>
                <a:latin typeface="Calibri"/>
              </a:rPr>
              <a:t>72</a:t>
            </a:fld>
            <a:endParaRPr lang="en-US" sz="900" b="0" u="none" strike="noStrike">
              <a:solidFill>
                <a:srgbClr val="000000"/>
              </a:solidFill>
              <a:effectLst/>
              <a:uFillTx/>
              <a:latin typeface="Calibri"/>
            </a:endParaRPr>
          </a:p>
        </p:txBody>
      </p:sp>
      <p:pic>
        <p:nvPicPr>
          <p:cNvPr id="377" name="Picture 10" descr="Related image"/>
          <p:cNvPicPr/>
          <p:nvPr/>
        </p:nvPicPr>
        <p:blipFill>
          <a:blip r:embed="rId3"/>
          <a:stretch/>
        </p:blipFill>
        <p:spPr>
          <a:xfrm>
            <a:off x="4746600" y="206280"/>
            <a:ext cx="4176720" cy="2460600"/>
          </a:xfrm>
          <a:prstGeom prst="rect">
            <a:avLst/>
          </a:prstGeom>
          <a:noFill/>
          <a:ln w="0">
            <a:noFill/>
          </a:ln>
        </p:spPr>
      </p:pic>
    </p:spTree>
  </p:cSld>
  <p:clrMapOvr>
    <a:masterClrMapping/>
  </p:clrMapOvr>
  <p:transition spd="med">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Sample</a:t>
            </a:r>
          </a:p>
        </p:txBody>
      </p:sp>
      <p:sp>
        <p:nvSpPr>
          <p:cNvPr id="379"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80"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F36215C-A103-451F-9EF0-107F9B821F77}" type="slidenum">
              <a:rPr lang="en-US" sz="900" b="0" u="none" strike="noStrike">
                <a:solidFill>
                  <a:srgbClr val="595959"/>
                </a:solidFill>
                <a:effectLst/>
                <a:uFillTx/>
                <a:latin typeface="Calibri"/>
              </a:rPr>
              <a:t>73</a:t>
            </a:fld>
            <a:endParaRPr lang="en-US" sz="900" b="0" u="none" strike="noStrike">
              <a:solidFill>
                <a:srgbClr val="000000"/>
              </a:solidFill>
              <a:effectLst/>
              <a:uFillTx/>
              <a:latin typeface="Calibri"/>
            </a:endParaRPr>
          </a:p>
        </p:txBody>
      </p:sp>
      <p:pic>
        <p:nvPicPr>
          <p:cNvPr id="381" name="Picture 2" descr="Image result for fishbone analysis"/>
          <p:cNvPicPr/>
          <p:nvPr/>
        </p:nvPicPr>
        <p:blipFill>
          <a:blip r:embed="rId2"/>
          <a:stretch/>
        </p:blipFill>
        <p:spPr>
          <a:xfrm>
            <a:off x="1482840" y="1663560"/>
            <a:ext cx="7014960" cy="3681720"/>
          </a:xfrm>
          <a:prstGeom prst="rect">
            <a:avLst/>
          </a:prstGeom>
          <a:noFill/>
          <a:ln w="0">
            <a:noFill/>
          </a:ln>
        </p:spPr>
      </p:pic>
    </p:spTree>
  </p:cSld>
  <p:clrMapOvr>
    <a:masterClrMapping/>
  </p:clrMapOvr>
  <p:transition spd="med">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Case Study</a:t>
            </a:r>
          </a:p>
        </p:txBody>
      </p:sp>
      <p:sp>
        <p:nvSpPr>
          <p:cNvPr id="383" name="TextBox 382"/>
          <p:cNvSpPr txBox="1"/>
          <p:nvPr/>
        </p:nvSpPr>
        <p:spPr>
          <a:xfrm>
            <a:off x="1599840" y="2190240"/>
            <a:ext cx="7343640" cy="274644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Read the ComPete case study</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Define the problem</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Define causes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Construct a fishbone diagram</a:t>
            </a:r>
          </a:p>
        </p:txBody>
      </p:sp>
      <p:sp>
        <p:nvSpPr>
          <p:cNvPr id="384"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385"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F2D3DC1-1347-4705-905C-8B5CDC2B9CDF}" type="slidenum">
              <a:rPr lang="en-US" sz="900" b="0" u="none" strike="noStrike">
                <a:solidFill>
                  <a:srgbClr val="595959"/>
                </a:solidFill>
                <a:effectLst/>
                <a:uFillTx/>
                <a:latin typeface="Calibri"/>
              </a:rPr>
              <a:t>74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a:t>
            </a:r>
            <a:br>
              <a:rPr sz="4000"/>
            </a:br>
            <a:r>
              <a:rPr lang="en-US" sz="4000" b="0" u="none" strike="noStrike">
                <a:solidFill>
                  <a:srgbClr val="2E75B6"/>
                </a:solidFill>
                <a:effectLst/>
                <a:uFillTx/>
                <a:latin typeface="Cambria"/>
              </a:rPr>
              <a:t>Program Measures</a:t>
            </a:r>
          </a:p>
        </p:txBody>
      </p:sp>
      <p:sp>
        <p:nvSpPr>
          <p:cNvPr id="387" name="TextBox 386"/>
          <p:cNvSpPr txBox="1"/>
          <p:nvPr/>
        </p:nvSpPr>
        <p:spPr>
          <a:xfrm>
            <a:off x="990720" y="1676520"/>
            <a:ext cx="7772400" cy="4114800"/>
          </a:xfrm>
          <a:prstGeom prst="rect">
            <a:avLst/>
          </a:prstGeom>
          <a:noFill/>
          <a:ln w="0">
            <a:noFill/>
          </a:ln>
        </p:spPr>
        <p:txBody>
          <a:bodyPr anchor="t">
            <a:normAutofit/>
          </a:bodyPr>
          <a:lstStyle/>
          <a:p>
            <a:pPr marL="514440" lvl="1" indent="-171360">
              <a:lnSpc>
                <a:spcPct val="80000"/>
              </a:lnSpc>
              <a:spcBef>
                <a:spcPts val="601"/>
              </a:spcBef>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Fishbone diagram of project failure areas structured around ComPete’s project phases</a:t>
            </a:r>
          </a:p>
        </p:txBody>
      </p:sp>
      <p:sp>
        <p:nvSpPr>
          <p:cNvPr id="388" name="Oval 3"/>
          <p:cNvSpPr/>
          <p:nvPr/>
        </p:nvSpPr>
        <p:spPr>
          <a:xfrm>
            <a:off x="1600200" y="2057400"/>
            <a:ext cx="914400" cy="914400"/>
          </a:xfrm>
          <a:prstGeom prst="ellipse">
            <a:avLst/>
          </a:pr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Initiation</a:t>
            </a: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u="none" strike="noStrike">
              <a:solidFill>
                <a:srgbClr val="000000"/>
              </a:solidFill>
              <a:effectLst/>
              <a:uFillTx/>
              <a:latin typeface="Calibri"/>
            </a:endParaRPr>
          </a:p>
        </p:txBody>
      </p:sp>
      <p:sp>
        <p:nvSpPr>
          <p:cNvPr id="389" name="Oval 5"/>
          <p:cNvSpPr/>
          <p:nvPr/>
        </p:nvSpPr>
        <p:spPr>
          <a:xfrm>
            <a:off x="4800600" y="2057400"/>
            <a:ext cx="914400" cy="914400"/>
          </a:xfrm>
          <a:prstGeom prst="ellipse">
            <a:avLst/>
          </a:pr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Planning</a:t>
            </a: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u="none" strike="noStrike">
              <a:solidFill>
                <a:srgbClr val="000000"/>
              </a:solidFill>
              <a:effectLst/>
              <a:uFillTx/>
              <a:latin typeface="Calibri"/>
            </a:endParaRPr>
          </a:p>
        </p:txBody>
      </p:sp>
      <p:sp>
        <p:nvSpPr>
          <p:cNvPr id="390" name="Oval 7"/>
          <p:cNvSpPr/>
          <p:nvPr/>
        </p:nvSpPr>
        <p:spPr>
          <a:xfrm>
            <a:off x="533520" y="5334120"/>
            <a:ext cx="914400" cy="914400"/>
          </a:xfrm>
          <a:prstGeom prst="ellipse">
            <a:avLst/>
          </a:pr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Design</a:t>
            </a: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u="none" strike="noStrike">
              <a:solidFill>
                <a:srgbClr val="000000"/>
              </a:solidFill>
              <a:effectLst/>
              <a:uFillTx/>
              <a:latin typeface="Calibri"/>
            </a:endParaRPr>
          </a:p>
        </p:txBody>
      </p:sp>
      <p:sp>
        <p:nvSpPr>
          <p:cNvPr id="391" name="Oval 9"/>
          <p:cNvSpPr/>
          <p:nvPr/>
        </p:nvSpPr>
        <p:spPr>
          <a:xfrm>
            <a:off x="3276720" y="5181480"/>
            <a:ext cx="1143000" cy="990720"/>
          </a:xfrm>
          <a:prstGeom prst="ellipse">
            <a:avLst/>
          </a:pr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Construction</a:t>
            </a: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u="none" strike="noStrike">
              <a:solidFill>
                <a:srgbClr val="000000"/>
              </a:solidFill>
              <a:effectLst/>
              <a:uFillTx/>
              <a:latin typeface="Calibri"/>
            </a:endParaRPr>
          </a:p>
        </p:txBody>
      </p:sp>
      <p:sp>
        <p:nvSpPr>
          <p:cNvPr id="392" name="Oval 10"/>
          <p:cNvSpPr/>
          <p:nvPr/>
        </p:nvSpPr>
        <p:spPr>
          <a:xfrm>
            <a:off x="5334120" y="5181480"/>
            <a:ext cx="914400" cy="914400"/>
          </a:xfrm>
          <a:prstGeom prst="ellipse">
            <a:avLst/>
          </a:prstGeom>
          <a:solidFill>
            <a:srgbClr val="FFFFFF"/>
          </a:solidFill>
          <a:ln w="9360">
            <a:solidFill>
              <a:srgbClr val="000000"/>
            </a:solidFill>
            <a:miter/>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Closeout</a:t>
            </a:r>
          </a:p>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600" b="0" u="none" strike="noStrike">
              <a:solidFill>
                <a:srgbClr val="000000"/>
              </a:solidFill>
              <a:effectLst/>
              <a:uFillTx/>
              <a:latin typeface="Calibri"/>
            </a:endParaRPr>
          </a:p>
        </p:txBody>
      </p:sp>
      <p:sp>
        <p:nvSpPr>
          <p:cNvPr id="393" name="Rectangle 11"/>
          <p:cNvSpPr/>
          <p:nvPr/>
        </p:nvSpPr>
        <p:spPr>
          <a:xfrm>
            <a:off x="7162920" y="3429000"/>
            <a:ext cx="1371600" cy="685800"/>
          </a:xfrm>
          <a:prstGeom prst="rect">
            <a:avLst/>
          </a:prstGeom>
          <a:solidFill>
            <a:srgbClr val="FFFFFF"/>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000000"/>
                </a:solidFill>
                <a:effectLst/>
                <a:uFillTx/>
                <a:latin typeface="Calibri"/>
              </a:rPr>
              <a:t>Project failure</a:t>
            </a:r>
            <a:br>
              <a:rPr sz="1600"/>
            </a:br>
            <a:r>
              <a:rPr lang="en-US" sz="1600" b="0" u="none" strike="noStrike">
                <a:solidFill>
                  <a:srgbClr val="000000"/>
                </a:solidFill>
                <a:effectLst/>
                <a:uFillTx/>
                <a:latin typeface="Calibri"/>
              </a:rPr>
              <a:t>rate is 45%</a:t>
            </a:r>
          </a:p>
        </p:txBody>
      </p:sp>
      <p:cxnSp>
        <p:nvCxnSpPr>
          <p:cNvPr id="394" name="Straight Arrow Connector 15"/>
          <p:cNvCxnSpPr/>
          <p:nvPr/>
        </p:nvCxnSpPr>
        <p:spPr>
          <a:xfrm>
            <a:off x="1143000" y="3886200"/>
            <a:ext cx="6020640" cy="2160"/>
          </a:xfrm>
          <a:prstGeom prst="straightConnector1">
            <a:avLst/>
          </a:prstGeom>
          <a:ln w="9360">
            <a:solidFill>
              <a:srgbClr val="000000"/>
            </a:solidFill>
            <a:miter/>
            <a:tailEnd type="arrow" w="med" len="med"/>
          </a:ln>
        </p:spPr>
      </p:cxnSp>
      <p:cxnSp>
        <p:nvCxnSpPr>
          <p:cNvPr id="395" name="Straight Arrow Connector 17"/>
          <p:cNvCxnSpPr>
            <a:stCxn id="388" idx="5"/>
          </p:cNvCxnSpPr>
          <p:nvPr/>
        </p:nvCxnSpPr>
        <p:spPr>
          <a:xfrm>
            <a:off x="2380320" y="2838600"/>
            <a:ext cx="743400" cy="1048320"/>
          </a:xfrm>
          <a:prstGeom prst="straightConnector1">
            <a:avLst/>
          </a:prstGeom>
          <a:ln w="9360">
            <a:solidFill>
              <a:srgbClr val="000000"/>
            </a:solidFill>
            <a:miter/>
            <a:tailEnd type="arrow" w="med" len="med"/>
          </a:ln>
        </p:spPr>
      </p:cxnSp>
      <p:cxnSp>
        <p:nvCxnSpPr>
          <p:cNvPr id="396" name="Straight Arrow Connector 19"/>
          <p:cNvCxnSpPr>
            <a:stCxn id="390" idx="7"/>
          </p:cNvCxnSpPr>
          <p:nvPr/>
        </p:nvCxnSpPr>
        <p:spPr>
          <a:xfrm flipV="1">
            <a:off x="1313280" y="3885840"/>
            <a:ext cx="1048320" cy="1581840"/>
          </a:xfrm>
          <a:prstGeom prst="straightConnector1">
            <a:avLst/>
          </a:prstGeom>
          <a:ln w="9360">
            <a:solidFill>
              <a:srgbClr val="000000"/>
            </a:solidFill>
            <a:miter/>
            <a:tailEnd type="arrow" w="med" len="med"/>
          </a:ln>
        </p:spPr>
      </p:cxnSp>
      <p:cxnSp>
        <p:nvCxnSpPr>
          <p:cNvPr id="397" name="Straight Arrow Connector 21"/>
          <p:cNvCxnSpPr/>
          <p:nvPr/>
        </p:nvCxnSpPr>
        <p:spPr>
          <a:xfrm flipV="1">
            <a:off x="4037400" y="3885840"/>
            <a:ext cx="686520" cy="1296000"/>
          </a:xfrm>
          <a:prstGeom prst="straightConnector1">
            <a:avLst/>
          </a:prstGeom>
          <a:ln w="9360">
            <a:solidFill>
              <a:srgbClr val="000000"/>
            </a:solidFill>
            <a:miter/>
            <a:tailEnd type="arrow" w="med" len="med"/>
          </a:ln>
        </p:spPr>
      </p:cxnSp>
      <p:cxnSp>
        <p:nvCxnSpPr>
          <p:cNvPr id="398" name="Straight Arrow Connector 23"/>
          <p:cNvCxnSpPr>
            <a:stCxn id="389" idx="5"/>
          </p:cNvCxnSpPr>
          <p:nvPr/>
        </p:nvCxnSpPr>
        <p:spPr>
          <a:xfrm>
            <a:off x="5581800" y="2838600"/>
            <a:ext cx="667440" cy="1048320"/>
          </a:xfrm>
          <a:prstGeom prst="straightConnector1">
            <a:avLst/>
          </a:prstGeom>
          <a:ln w="9360">
            <a:solidFill>
              <a:srgbClr val="000000"/>
            </a:solidFill>
            <a:miter/>
            <a:tailEnd type="arrow" w="med" len="med"/>
          </a:ln>
        </p:spPr>
      </p:cxnSp>
      <p:cxnSp>
        <p:nvCxnSpPr>
          <p:cNvPr id="399" name="Straight Arrow Connector 25"/>
          <p:cNvCxnSpPr>
            <a:stCxn id="392" idx="7"/>
          </p:cNvCxnSpPr>
          <p:nvPr/>
        </p:nvCxnSpPr>
        <p:spPr>
          <a:xfrm flipV="1">
            <a:off x="6114960" y="3885480"/>
            <a:ext cx="743760" cy="1429560"/>
          </a:xfrm>
          <a:prstGeom prst="straightConnector1">
            <a:avLst/>
          </a:prstGeom>
          <a:ln w="9360">
            <a:solidFill>
              <a:srgbClr val="000000"/>
            </a:solidFill>
            <a:miter/>
            <a:tailEnd type="arrow" w="med" len="med"/>
          </a:ln>
        </p:spPr>
      </p:cxnSp>
      <p:sp>
        <p:nvSpPr>
          <p:cNvPr id="400" name="Straight Connector 31"/>
          <p:cNvSpPr/>
          <p:nvPr/>
        </p:nvSpPr>
        <p:spPr>
          <a:xfrm>
            <a:off x="1219320" y="3733920"/>
            <a:ext cx="175248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01" name="Straight Connector 33"/>
          <p:cNvSpPr/>
          <p:nvPr/>
        </p:nvSpPr>
        <p:spPr>
          <a:xfrm>
            <a:off x="5715000" y="3048120"/>
            <a:ext cx="190512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02" name="TextBox 35"/>
          <p:cNvSpPr/>
          <p:nvPr/>
        </p:nvSpPr>
        <p:spPr>
          <a:xfrm>
            <a:off x="5715000" y="2666880"/>
            <a:ext cx="2057400" cy="435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Internal customers don’t want to participate</a:t>
            </a:r>
          </a:p>
        </p:txBody>
      </p:sp>
      <p:sp>
        <p:nvSpPr>
          <p:cNvPr id="403" name="Straight Connector 39"/>
          <p:cNvSpPr/>
          <p:nvPr/>
        </p:nvSpPr>
        <p:spPr>
          <a:xfrm flipH="1" flipV="1">
            <a:off x="4190760" y="3657600"/>
            <a:ext cx="190476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04" name="TextBox 41"/>
          <p:cNvSpPr/>
          <p:nvPr/>
        </p:nvSpPr>
        <p:spPr>
          <a:xfrm>
            <a:off x="4572000" y="3276720"/>
            <a:ext cx="1447920" cy="435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Process too hard</a:t>
            </a:r>
            <a:br>
              <a:rPr sz="1400"/>
            </a:br>
            <a:r>
              <a:rPr lang="en-US" sz="1400" b="0" u="none" strike="noStrike">
                <a:solidFill>
                  <a:srgbClr val="000000"/>
                </a:solidFill>
                <a:effectLst/>
                <a:uFillTx/>
                <a:latin typeface="Calibri"/>
              </a:rPr>
              <a:t>to understand</a:t>
            </a:r>
          </a:p>
        </p:txBody>
      </p:sp>
      <p:sp>
        <p:nvSpPr>
          <p:cNvPr id="405" name="Straight Connector 48"/>
          <p:cNvSpPr/>
          <p:nvPr/>
        </p:nvSpPr>
        <p:spPr>
          <a:xfrm>
            <a:off x="6400800" y="4724280"/>
            <a:ext cx="2286000" cy="18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Calibri"/>
            </a:endParaRPr>
          </a:p>
        </p:txBody>
      </p:sp>
      <p:sp>
        <p:nvSpPr>
          <p:cNvPr id="406" name="TextBox 49"/>
          <p:cNvSpPr/>
          <p:nvPr/>
        </p:nvSpPr>
        <p:spPr>
          <a:xfrm>
            <a:off x="6781680" y="4343400"/>
            <a:ext cx="1676520" cy="435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Acceptance is often long and drawn out</a:t>
            </a:r>
          </a:p>
        </p:txBody>
      </p:sp>
      <p:sp>
        <p:nvSpPr>
          <p:cNvPr id="407" name="Straight Connector 54"/>
          <p:cNvSpPr/>
          <p:nvPr/>
        </p:nvSpPr>
        <p:spPr>
          <a:xfrm>
            <a:off x="6172200" y="5257800"/>
            <a:ext cx="259092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08" name="TextBox 56"/>
          <p:cNvSpPr/>
          <p:nvPr/>
        </p:nvSpPr>
        <p:spPr>
          <a:xfrm>
            <a:off x="6324480" y="4800600"/>
            <a:ext cx="2560680" cy="9478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lvl="1"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Acceptance is difficult because</a:t>
            </a:r>
            <a:br>
              <a:rPr sz="1400"/>
            </a:br>
            <a:r>
              <a:rPr lang="en-US" sz="1400" b="0" u="none" strike="noStrike">
                <a:solidFill>
                  <a:srgbClr val="000000"/>
                </a:solidFill>
                <a:effectLst/>
                <a:uFillTx/>
                <a:latin typeface="Calibri"/>
              </a:rPr>
              <a:t>project requirements aren’t clear</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b="0" u="none" strike="noStrike">
              <a:solidFill>
                <a:srgbClr val="000000"/>
              </a:solidFill>
              <a:effectLst/>
              <a:uFillTx/>
              <a:latin typeface="Calibri"/>
            </a:endParaRPr>
          </a:p>
        </p:txBody>
      </p:sp>
      <p:sp>
        <p:nvSpPr>
          <p:cNvPr id="409" name="Straight Connector 58"/>
          <p:cNvSpPr/>
          <p:nvPr/>
        </p:nvSpPr>
        <p:spPr>
          <a:xfrm>
            <a:off x="4267080" y="4800600"/>
            <a:ext cx="144792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10" name="TextBox 60"/>
          <p:cNvSpPr/>
          <p:nvPr/>
        </p:nvSpPr>
        <p:spPr>
          <a:xfrm>
            <a:off x="4419720" y="4419720"/>
            <a:ext cx="1752480" cy="435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Change management is weak</a:t>
            </a:r>
          </a:p>
        </p:txBody>
      </p:sp>
      <p:sp>
        <p:nvSpPr>
          <p:cNvPr id="411" name="Straight Connector 66"/>
          <p:cNvSpPr/>
          <p:nvPr/>
        </p:nvSpPr>
        <p:spPr>
          <a:xfrm>
            <a:off x="4495680" y="4343400"/>
            <a:ext cx="19814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12" name="TextBox 68"/>
          <p:cNvSpPr/>
          <p:nvPr/>
        </p:nvSpPr>
        <p:spPr>
          <a:xfrm>
            <a:off x="4564440" y="4114800"/>
            <a:ext cx="1845720" cy="26460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Documentation is poor</a:t>
            </a:r>
          </a:p>
        </p:txBody>
      </p:sp>
      <p:sp>
        <p:nvSpPr>
          <p:cNvPr id="413" name="Straight Connector 70"/>
          <p:cNvSpPr/>
          <p:nvPr/>
        </p:nvSpPr>
        <p:spPr>
          <a:xfrm>
            <a:off x="1905120" y="4572000"/>
            <a:ext cx="213336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14" name="TextBox 71"/>
          <p:cNvSpPr/>
          <p:nvPr/>
        </p:nvSpPr>
        <p:spPr>
          <a:xfrm>
            <a:off x="2204280" y="4114800"/>
            <a:ext cx="1535040" cy="52092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Lack of clear</a:t>
            </a:r>
            <a:br>
              <a:rPr sz="1400"/>
            </a:br>
            <a:r>
              <a:rPr lang="en-US" sz="1400" b="0" u="none" strike="noStrike">
                <a:solidFill>
                  <a:srgbClr val="000000"/>
                </a:solidFill>
                <a:effectLst/>
                <a:uFillTx/>
                <a:latin typeface="Calibri"/>
              </a:rPr>
              <a:t>problem definition</a:t>
            </a:r>
          </a:p>
        </p:txBody>
      </p:sp>
      <p:sp>
        <p:nvSpPr>
          <p:cNvPr id="415" name="Straight Connector 75"/>
          <p:cNvSpPr/>
          <p:nvPr/>
        </p:nvSpPr>
        <p:spPr>
          <a:xfrm>
            <a:off x="1523880" y="5181480"/>
            <a:ext cx="2057400" cy="18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Calibri"/>
            </a:endParaRPr>
          </a:p>
        </p:txBody>
      </p:sp>
      <p:sp>
        <p:nvSpPr>
          <p:cNvPr id="416" name="TextBox 76"/>
          <p:cNvSpPr/>
          <p:nvPr/>
        </p:nvSpPr>
        <p:spPr>
          <a:xfrm>
            <a:off x="1749600" y="4724280"/>
            <a:ext cx="2014200" cy="73440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lvl="1"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Resources are not always</a:t>
            </a:r>
            <a:br>
              <a:rPr sz="1400"/>
            </a:br>
            <a:r>
              <a:rPr lang="en-US" sz="1400" b="0" u="none" strike="noStrike">
                <a:solidFill>
                  <a:srgbClr val="000000"/>
                </a:solidFill>
                <a:effectLst/>
                <a:uFillTx/>
                <a:latin typeface="Calibri"/>
              </a:rPr>
              <a:t>available when needed</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b="0" u="none" strike="noStrike">
              <a:solidFill>
                <a:srgbClr val="000000"/>
              </a:solidFill>
              <a:effectLst/>
              <a:uFillTx/>
              <a:latin typeface="Calibri"/>
            </a:endParaRPr>
          </a:p>
        </p:txBody>
      </p:sp>
      <p:sp>
        <p:nvSpPr>
          <p:cNvPr id="417" name="TextBox 77"/>
          <p:cNvSpPr/>
          <p:nvPr/>
        </p:nvSpPr>
        <p:spPr>
          <a:xfrm>
            <a:off x="1219320" y="3352680"/>
            <a:ext cx="1676160" cy="4352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Requirements are not clearly identified</a:t>
            </a:r>
          </a:p>
        </p:txBody>
      </p:sp>
      <p:sp>
        <p:nvSpPr>
          <p:cNvPr id="418" name="Straight Connector 87"/>
          <p:cNvSpPr/>
          <p:nvPr/>
        </p:nvSpPr>
        <p:spPr>
          <a:xfrm>
            <a:off x="2514600" y="3048120"/>
            <a:ext cx="198108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19" name="TextBox 88"/>
          <p:cNvSpPr/>
          <p:nvPr/>
        </p:nvSpPr>
        <p:spPr>
          <a:xfrm>
            <a:off x="2511720" y="2590920"/>
            <a:ext cx="2014200" cy="73440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lvl="1"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Resources are not always</a:t>
            </a:r>
            <a:br>
              <a:rPr sz="1400"/>
            </a:br>
            <a:r>
              <a:rPr lang="en-US" sz="1400" b="0" u="none" strike="noStrike">
                <a:solidFill>
                  <a:srgbClr val="000000"/>
                </a:solidFill>
                <a:effectLst/>
                <a:uFillTx/>
                <a:latin typeface="Calibri"/>
              </a:rPr>
              <a:t>available when needed</a:t>
            </a:r>
          </a:p>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b="0" u="none" strike="noStrike">
              <a:solidFill>
                <a:srgbClr val="000000"/>
              </a:solidFill>
              <a:effectLst/>
              <a:uFillTx/>
              <a:latin typeface="Calibri"/>
            </a:endParaRPr>
          </a:p>
        </p:txBody>
      </p:sp>
      <p:sp>
        <p:nvSpPr>
          <p:cNvPr id="420" name="Straight Connector 92"/>
          <p:cNvSpPr/>
          <p:nvPr/>
        </p:nvSpPr>
        <p:spPr>
          <a:xfrm>
            <a:off x="4038480" y="5181480"/>
            <a:ext cx="1524240" cy="18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Calibri"/>
            </a:endParaRPr>
          </a:p>
        </p:txBody>
      </p:sp>
      <p:sp>
        <p:nvSpPr>
          <p:cNvPr id="421" name="TextBox 93"/>
          <p:cNvSpPr/>
          <p:nvPr/>
        </p:nvSpPr>
        <p:spPr>
          <a:xfrm>
            <a:off x="4136040" y="4800600"/>
            <a:ext cx="2034000" cy="435240"/>
          </a:xfrm>
          <a:prstGeom prst="rect">
            <a:avLst/>
          </a:prstGeom>
          <a:noFill/>
          <a:ln w="0">
            <a:noFill/>
          </a:ln>
        </p:spPr>
        <p:style>
          <a:lnRef idx="0">
            <a:scrgbClr r="0" g="0" b="0"/>
          </a:lnRef>
          <a:fillRef idx="0">
            <a:scrgbClr r="0" g="0" b="0"/>
          </a:fillRef>
          <a:effectRef idx="0">
            <a:scrgbClr r="0" g="0" b="0"/>
          </a:effectRef>
          <a:fontRef idx="minor"/>
        </p:style>
        <p:txBody>
          <a:bodyPr wrap="none" lIns="90000" tIns="46800" rIns="90000" bIns="46800" anchor="t">
            <a:spAutoFit/>
          </a:bodyPr>
          <a:lstStyle/>
          <a:p>
            <a:pPr algn="ctr">
              <a:lnSpc>
                <a:spcPct val="8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u="none" strike="noStrike">
                <a:solidFill>
                  <a:srgbClr val="000000"/>
                </a:solidFill>
                <a:effectLst/>
                <a:uFillTx/>
                <a:latin typeface="Calibri"/>
              </a:rPr>
              <a:t>Existing project process is</a:t>
            </a:r>
            <a:br>
              <a:rPr sz="1400"/>
            </a:br>
            <a:r>
              <a:rPr lang="en-US" sz="1400" b="0" u="none" strike="noStrike">
                <a:solidFill>
                  <a:srgbClr val="000000"/>
                </a:solidFill>
                <a:effectLst/>
                <a:uFillTx/>
                <a:latin typeface="Calibri"/>
              </a:rPr>
              <a:t>not followed very closely</a:t>
            </a:r>
          </a:p>
        </p:txBody>
      </p:sp>
      <p:sp>
        <p:nvSpPr>
          <p:cNvPr id="42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2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5BDAD73-BEA4-4BEE-B35C-D198C1E2852D}" type="slidenum">
              <a:rPr lang="en-US" sz="900" b="0" u="none" strike="noStrike">
                <a:solidFill>
                  <a:srgbClr val="595959"/>
                </a:solidFill>
                <a:effectLst/>
                <a:uFillTx/>
                <a:latin typeface="Calibri"/>
              </a:rPr>
              <a:t>75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PlaceHolder 1"/>
          <p:cNvSpPr>
            <a:spLocks noGrp="1"/>
          </p:cNvSpPr>
          <p:nvPr>
            <p:ph type="title"/>
          </p:nvPr>
        </p:nvSpPr>
        <p:spPr>
          <a:xfrm>
            <a:off x="2671560" y="289080"/>
            <a:ext cx="63810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–A Process Improvement Story</a:t>
            </a:r>
          </a:p>
        </p:txBody>
      </p:sp>
      <p:sp>
        <p:nvSpPr>
          <p:cNvPr id="425" name="TextBox 424"/>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There are a number of problem areas which should be identified by the fishbone diagram:</a:t>
            </a:r>
          </a:p>
          <a:p>
            <a:pPr marL="514440" lvl="1"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Scope management is difficult</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Requirements are not clearly identified</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Internal customers don’t want to participate in parts of the project process</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Documentation is poor</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Change management is weak</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Acceptance criteria are vague</a:t>
            </a:r>
          </a:p>
          <a:p>
            <a:pPr marL="514440" lvl="1"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Resource management is weak</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Resources are not available when needed, including at project startup</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Some projects go over their estimated time frame</a:t>
            </a:r>
          </a:p>
          <a:p>
            <a:pPr marL="514440" lvl="1" indent="-171360">
              <a:lnSpc>
                <a:spcPct val="8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Schedule and costs are not well managed</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Poor planning results from poorly understood requirements and missing team members</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Reports and documentation are not useful</a:t>
            </a: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600" b="0" u="none" strike="noStrike">
              <a:solidFill>
                <a:srgbClr val="000000"/>
              </a:solidFill>
              <a:effectLst/>
              <a:uFillTx/>
              <a:latin typeface="Calibri"/>
            </a:endParaRP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600" b="0" u="none" strike="noStrike">
              <a:solidFill>
                <a:srgbClr val="000000"/>
              </a:solidFill>
              <a:effectLst/>
              <a:uFillTx/>
              <a:latin typeface="Calibri"/>
            </a:endParaRPr>
          </a:p>
          <a:p>
            <a:pPr marL="857160" lvl="2" indent="-171360">
              <a:lnSpc>
                <a:spcPct val="80000"/>
              </a:lnSpc>
              <a:spcBef>
                <a:spcPts val="601"/>
              </a:spcBef>
              <a:buClr>
                <a:srgbClr val="A5A5A5"/>
              </a:buClr>
              <a:buFont typeface="Arial"/>
              <a:buChar char="•"/>
              <a:tabLst>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600" b="0" u="none" strike="noStrike">
              <a:solidFill>
                <a:srgbClr val="000000"/>
              </a:solidFill>
              <a:effectLst/>
              <a:uFillTx/>
              <a:latin typeface="Calibri"/>
            </a:endParaRPr>
          </a:p>
        </p:txBody>
      </p:sp>
      <p:pic>
        <p:nvPicPr>
          <p:cNvPr id="426"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42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2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0329C77-1FA3-4D20-AA50-1BCD466A4101}" type="slidenum">
              <a:rPr lang="en-US" sz="900" b="0" u="none" strike="noStrike">
                <a:solidFill>
                  <a:srgbClr val="595959"/>
                </a:solidFill>
                <a:effectLst/>
                <a:uFillTx/>
                <a:latin typeface="Calibri"/>
              </a:rPr>
              <a:t>76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 name="PlaceHolder 1"/>
          <p:cNvSpPr>
            <a:spLocks noGrp="1"/>
          </p:cNvSpPr>
          <p:nvPr>
            <p:ph type="title"/>
          </p:nvPr>
        </p:nvSpPr>
        <p:spPr>
          <a:xfrm>
            <a:off x="2438280" y="533520"/>
            <a:ext cx="661428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 Scope, Time, Cost, and HR Box Charts</a:t>
            </a:r>
          </a:p>
        </p:txBody>
      </p:sp>
      <p:sp>
        <p:nvSpPr>
          <p:cNvPr id="430" name="TextBox 429"/>
          <p:cNvSpPr txBox="1"/>
          <p:nvPr/>
        </p:nvSpPr>
        <p:spPr>
          <a:xfrm>
            <a:off x="1176120" y="2590560"/>
            <a:ext cx="734364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V.K. and the PFR team looked for any discrepancies between process practice and process definition in the scope, time, cost, and HR areas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next slide shows that there are indeed splits between definitions and practices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It also shows that most of the process are significantly below a level 3 of maturity</a:t>
            </a:r>
          </a:p>
        </p:txBody>
      </p:sp>
      <p:pic>
        <p:nvPicPr>
          <p:cNvPr id="431"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43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3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2973782-44DC-4BE7-B022-0934A9CF850C}" type="slidenum">
              <a:rPr lang="en-US" sz="900" b="0" u="none" strike="noStrike">
                <a:solidFill>
                  <a:srgbClr val="595959"/>
                </a:solidFill>
                <a:effectLst/>
                <a:uFillTx/>
                <a:latin typeface="Calibri"/>
              </a:rPr>
              <a:t>77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Tools: Box and Whisker Plot</a:t>
            </a:r>
          </a:p>
        </p:txBody>
      </p:sp>
      <p:sp>
        <p:nvSpPr>
          <p:cNvPr id="435"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36"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F3019B7-E7A6-41E2-904D-FE1EC2956CED}" type="slidenum">
              <a:rPr lang="en-US" sz="900" b="0" u="none" strike="noStrike">
                <a:solidFill>
                  <a:srgbClr val="595959"/>
                </a:solidFill>
                <a:effectLst/>
                <a:uFillTx/>
                <a:latin typeface="Calibri"/>
              </a:rPr>
              <a:t>78</a:t>
            </a:fld>
            <a:endParaRPr lang="en-US" sz="900" b="0" u="none" strike="noStrike">
              <a:solidFill>
                <a:srgbClr val="000000"/>
              </a:solidFill>
              <a:effectLst/>
              <a:uFillTx/>
              <a:latin typeface="Calibri"/>
            </a:endParaRPr>
          </a:p>
        </p:txBody>
      </p:sp>
      <p:pic>
        <p:nvPicPr>
          <p:cNvPr id="437" name="Picture 2" descr="Related image"/>
          <p:cNvPicPr/>
          <p:nvPr/>
        </p:nvPicPr>
        <p:blipFill>
          <a:blip r:embed="rId2"/>
          <a:stretch/>
        </p:blipFill>
        <p:spPr>
          <a:xfrm>
            <a:off x="2286000" y="1714680"/>
            <a:ext cx="5116680" cy="4649760"/>
          </a:xfrm>
          <a:prstGeom prst="rect">
            <a:avLst/>
          </a:prstGeom>
          <a:noFill/>
          <a:ln w="0">
            <a:noFill/>
          </a:ln>
        </p:spPr>
      </p:pic>
    </p:spTree>
  </p:cSld>
  <p:clrMapOvr>
    <a:masterClrMapping/>
  </p:clrMapOvr>
  <p:transition spd="med">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ComPete – Scope, Time, Cost, and HR Box Charts</a:t>
            </a:r>
          </a:p>
        </p:txBody>
      </p:sp>
      <p:sp>
        <p:nvSpPr>
          <p:cNvPr id="439" name="TextBox 4"/>
          <p:cNvSpPr/>
          <p:nvPr/>
        </p:nvSpPr>
        <p:spPr>
          <a:xfrm>
            <a:off x="990720" y="1523880"/>
            <a:ext cx="304560" cy="5644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5</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4</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3</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2</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1</a:t>
            </a:r>
            <a:endParaRPr lang="en-US" sz="2800" b="0" u="none" strike="noStrike">
              <a:solidFill>
                <a:srgbClr val="000000"/>
              </a:solidFill>
              <a:effectLst/>
              <a:uFillTx/>
              <a:latin typeface="Calibri"/>
            </a:endParaRPr>
          </a:p>
        </p:txBody>
      </p:sp>
      <p:sp>
        <p:nvSpPr>
          <p:cNvPr id="440" name="Straight Connector 5"/>
          <p:cNvSpPr/>
          <p:nvPr/>
        </p:nvSpPr>
        <p:spPr>
          <a:xfrm>
            <a:off x="1523880" y="1676520"/>
            <a:ext cx="70106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41" name="Straight Connector 6"/>
          <p:cNvSpPr/>
          <p:nvPr/>
        </p:nvSpPr>
        <p:spPr>
          <a:xfrm>
            <a:off x="1523880" y="3352680"/>
            <a:ext cx="7010640" cy="18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Calibri"/>
            </a:endParaRPr>
          </a:p>
        </p:txBody>
      </p:sp>
      <p:sp>
        <p:nvSpPr>
          <p:cNvPr id="442" name="Straight Connector 7"/>
          <p:cNvSpPr/>
          <p:nvPr/>
        </p:nvSpPr>
        <p:spPr>
          <a:xfrm>
            <a:off x="1523880" y="4191120"/>
            <a:ext cx="70106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43" name="Straight Connector 8"/>
          <p:cNvSpPr/>
          <p:nvPr/>
        </p:nvSpPr>
        <p:spPr>
          <a:xfrm>
            <a:off x="1523880" y="5334120"/>
            <a:ext cx="70106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44" name="Straight Connector 9"/>
          <p:cNvSpPr/>
          <p:nvPr/>
        </p:nvSpPr>
        <p:spPr>
          <a:xfrm>
            <a:off x="1523880" y="2514600"/>
            <a:ext cx="70106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45" name="Rectangle 10"/>
          <p:cNvSpPr/>
          <p:nvPr/>
        </p:nvSpPr>
        <p:spPr>
          <a:xfrm>
            <a:off x="2038320" y="5218200"/>
            <a:ext cx="533520" cy="76356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46" name="Rectangle 11"/>
          <p:cNvSpPr/>
          <p:nvPr/>
        </p:nvSpPr>
        <p:spPr>
          <a:xfrm>
            <a:off x="2038320" y="5748480"/>
            <a:ext cx="533520" cy="7596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160" rIns="90000" bIns="2916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47" name="Rectangle 12"/>
          <p:cNvSpPr/>
          <p:nvPr/>
        </p:nvSpPr>
        <p:spPr>
          <a:xfrm>
            <a:off x="3552840" y="4552920"/>
            <a:ext cx="533520" cy="45720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48" name="Rectangle 13"/>
          <p:cNvSpPr/>
          <p:nvPr/>
        </p:nvSpPr>
        <p:spPr>
          <a:xfrm>
            <a:off x="5092560" y="5084640"/>
            <a:ext cx="533520" cy="30492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49" name="Rectangle 14"/>
          <p:cNvSpPr/>
          <p:nvPr/>
        </p:nvSpPr>
        <p:spPr>
          <a:xfrm>
            <a:off x="6554880" y="5446800"/>
            <a:ext cx="533160" cy="30456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50" name="Rectangle 16"/>
          <p:cNvSpPr/>
          <p:nvPr/>
        </p:nvSpPr>
        <p:spPr>
          <a:xfrm>
            <a:off x="3543480" y="4757760"/>
            <a:ext cx="533160" cy="7632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520" rIns="90000" bIns="2952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51" name="Rectangle 17"/>
          <p:cNvSpPr/>
          <p:nvPr/>
        </p:nvSpPr>
        <p:spPr>
          <a:xfrm>
            <a:off x="5092560" y="5199120"/>
            <a:ext cx="533520" cy="7632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520" rIns="90000" bIns="2952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52" name="Rectangle 18"/>
          <p:cNvSpPr/>
          <p:nvPr/>
        </p:nvSpPr>
        <p:spPr>
          <a:xfrm>
            <a:off x="6554880" y="5576760"/>
            <a:ext cx="533160" cy="7632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520" rIns="90000" bIns="2952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53" name="Straight Connector 20"/>
          <p:cNvSpPr/>
          <p:nvPr/>
        </p:nvSpPr>
        <p:spPr>
          <a:xfrm flipH="1">
            <a:off x="2305080" y="6013440"/>
            <a:ext cx="1440" cy="6858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54" name="Straight Connector 21"/>
          <p:cNvSpPr/>
          <p:nvPr/>
        </p:nvSpPr>
        <p:spPr>
          <a:xfrm>
            <a:off x="3811680" y="5011560"/>
            <a:ext cx="0" cy="83988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55" name="Straight Connector 22"/>
          <p:cNvSpPr/>
          <p:nvPr/>
        </p:nvSpPr>
        <p:spPr>
          <a:xfrm flipH="1">
            <a:off x="5358960" y="5334120"/>
            <a:ext cx="1800" cy="2286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56" name="Straight Connector 23"/>
          <p:cNvSpPr/>
          <p:nvPr/>
        </p:nvSpPr>
        <p:spPr>
          <a:xfrm flipH="1">
            <a:off x="6856560" y="5767560"/>
            <a:ext cx="1440" cy="2286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57" name="Straight Connector 26"/>
          <p:cNvSpPr/>
          <p:nvPr/>
        </p:nvSpPr>
        <p:spPr>
          <a:xfrm flipH="1">
            <a:off x="3796920" y="3657600"/>
            <a:ext cx="11160" cy="88092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58" name="Straight Connector 27"/>
          <p:cNvSpPr/>
          <p:nvPr/>
        </p:nvSpPr>
        <p:spPr>
          <a:xfrm flipH="1">
            <a:off x="6818400" y="5003640"/>
            <a:ext cx="1440" cy="38268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59" name="TextBox 29"/>
          <p:cNvSpPr/>
          <p:nvPr/>
        </p:nvSpPr>
        <p:spPr>
          <a:xfrm rot="18658200">
            <a:off x="1875960" y="6130800"/>
            <a:ext cx="873360" cy="307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Scope</a:t>
            </a:r>
            <a:endParaRPr lang="en-US" sz="1400" b="0" u="none" strike="noStrike">
              <a:solidFill>
                <a:srgbClr val="000000"/>
              </a:solidFill>
              <a:effectLst/>
              <a:uFillTx/>
              <a:latin typeface="Calibri"/>
            </a:endParaRPr>
          </a:p>
        </p:txBody>
      </p:sp>
      <p:sp>
        <p:nvSpPr>
          <p:cNvPr id="460" name="TextBox 30"/>
          <p:cNvSpPr/>
          <p:nvPr/>
        </p:nvSpPr>
        <p:spPr>
          <a:xfrm rot="18658200">
            <a:off x="3497040" y="5809680"/>
            <a:ext cx="600120" cy="307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Time</a:t>
            </a:r>
            <a:endParaRPr lang="en-US" sz="1400" b="0" u="none" strike="noStrike">
              <a:solidFill>
                <a:srgbClr val="000000"/>
              </a:solidFill>
              <a:effectLst/>
              <a:uFillTx/>
              <a:latin typeface="Calibri"/>
            </a:endParaRPr>
          </a:p>
        </p:txBody>
      </p:sp>
      <p:sp>
        <p:nvSpPr>
          <p:cNvPr id="461" name="TextBox 31"/>
          <p:cNvSpPr/>
          <p:nvPr/>
        </p:nvSpPr>
        <p:spPr>
          <a:xfrm rot="18658200">
            <a:off x="5073480" y="5813640"/>
            <a:ext cx="650880" cy="307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Cost</a:t>
            </a:r>
            <a:endParaRPr lang="en-US" sz="1400" b="0" u="none" strike="noStrike">
              <a:solidFill>
                <a:srgbClr val="000000"/>
              </a:solidFill>
              <a:effectLst/>
              <a:uFillTx/>
              <a:latin typeface="Calibri"/>
            </a:endParaRPr>
          </a:p>
        </p:txBody>
      </p:sp>
      <p:sp>
        <p:nvSpPr>
          <p:cNvPr id="462" name="TextBox 32"/>
          <p:cNvSpPr/>
          <p:nvPr/>
        </p:nvSpPr>
        <p:spPr>
          <a:xfrm rot="18658200">
            <a:off x="6588360" y="5918760"/>
            <a:ext cx="484200" cy="307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HR</a:t>
            </a:r>
            <a:endParaRPr lang="en-US" sz="1400" b="0" u="none" strike="noStrike">
              <a:solidFill>
                <a:srgbClr val="000000"/>
              </a:solidFill>
              <a:effectLst/>
              <a:uFillTx/>
              <a:latin typeface="Calibri"/>
            </a:endParaRPr>
          </a:p>
        </p:txBody>
      </p:sp>
      <p:sp>
        <p:nvSpPr>
          <p:cNvPr id="463" name="Straight Connector 36"/>
          <p:cNvSpPr/>
          <p:nvPr/>
        </p:nvSpPr>
        <p:spPr>
          <a:xfrm flipH="1">
            <a:off x="5349960" y="4594320"/>
            <a:ext cx="1440" cy="38232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64" name="Straight Connector 38"/>
          <p:cNvSpPr/>
          <p:nvPr/>
        </p:nvSpPr>
        <p:spPr>
          <a:xfrm flipH="1">
            <a:off x="2304720" y="4330800"/>
            <a:ext cx="11160" cy="85572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465" name="Freeform 41"/>
          <p:cNvSpPr/>
          <p:nvPr/>
        </p:nvSpPr>
        <p:spPr>
          <a:xfrm>
            <a:off x="2286000" y="2523960"/>
            <a:ext cx="4734000" cy="2619720"/>
          </a:xfrm>
          <a:custGeom>
            <a:avLst/>
            <a:gdLst>
              <a:gd name="textAreaLeft" fmla="*/ 0 w 4734000"/>
              <a:gd name="textAreaRight" fmla="*/ 4734360 w 4734000"/>
              <a:gd name="textAreaTop" fmla="*/ 0 h 2619720"/>
              <a:gd name="textAreaBottom" fmla="*/ 2620080 h 2619720"/>
              <a:gd name="GluePoint1X" fmla="*/ 0 w 4733925"/>
              <a:gd name="GluePoint1Y" fmla="*/ 0 h 2619375"/>
              <a:gd name="GluePoint2X" fmla="*/ 1514475 w 4733925"/>
              <a:gd name="GluePoint2Y" fmla="*/ 1362079 h 2619375"/>
              <a:gd name="GluePoint3X" fmla="*/ 3057524 w 4733925"/>
              <a:gd name="GluePoint3Y" fmla="*/ 2381251 h 2619375"/>
              <a:gd name="GluePoint4X" fmla="*/ 4733925 w 4733925"/>
              <a:gd name="GluePoint4Y" fmla="*/ 2619375 h 2619375"/>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4733925" h="2619375">
                <a:moveTo>
                  <a:pt x="0" y="0"/>
                </a:moveTo>
                <a:cubicBezTo>
                  <a:pt x="502444" y="482600"/>
                  <a:pt x="1004888" y="965200"/>
                  <a:pt x="1514475" y="1362075"/>
                </a:cubicBezTo>
                <a:cubicBezTo>
                  <a:pt x="2024062" y="1758950"/>
                  <a:pt x="2520950" y="2171700"/>
                  <a:pt x="3057525" y="2381250"/>
                </a:cubicBezTo>
                <a:cubicBezTo>
                  <a:pt x="3594100" y="2590800"/>
                  <a:pt x="4164012" y="2605087"/>
                  <a:pt x="4733925" y="2619375"/>
                </a:cubicBezTo>
              </a:path>
            </a:pathLst>
          </a:custGeom>
          <a:noFill/>
          <a:ln w="15840">
            <a:solidFill>
              <a:srgbClr val="000000"/>
            </a:solidFill>
            <a:prstDash val="dash"/>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sp>
        <p:nvSpPr>
          <p:cNvPr id="466" name="Straight Connector 43"/>
          <p:cNvSpPr/>
          <p:nvPr/>
        </p:nvSpPr>
        <p:spPr>
          <a:xfrm>
            <a:off x="1219320" y="685800"/>
            <a:ext cx="914400" cy="1440"/>
          </a:xfrm>
          <a:prstGeom prst="line">
            <a:avLst/>
          </a:prstGeom>
          <a:ln w="19080">
            <a:solidFill>
              <a:srgbClr val="000000"/>
            </a:solidFill>
            <a:prstDash val="dash"/>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67" name="TextBox 44"/>
          <p:cNvSpPr/>
          <p:nvPr/>
        </p:nvSpPr>
        <p:spPr>
          <a:xfrm>
            <a:off x="380880" y="533520"/>
            <a:ext cx="914400" cy="231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ED7D31"/>
                </a:solidFill>
                <a:effectLst/>
                <a:uFillTx/>
                <a:latin typeface="Comic Sans MS"/>
                <a:ea typeface="Arial"/>
              </a:rPr>
              <a:t>PD Baseline</a:t>
            </a:r>
            <a:endParaRPr lang="en-US" sz="900" b="0" u="none" strike="noStrike">
              <a:solidFill>
                <a:srgbClr val="000000"/>
              </a:solidFill>
              <a:effectLst/>
              <a:uFillTx/>
              <a:latin typeface="Calibri"/>
            </a:endParaRPr>
          </a:p>
        </p:txBody>
      </p:sp>
      <p:sp>
        <p:nvSpPr>
          <p:cNvPr id="468"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69"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25F2A86-2645-456F-BA57-34E3980B8E47}" type="slidenum">
              <a:rPr lang="en-US" sz="900" b="0" u="none" strike="noStrike">
                <a:solidFill>
                  <a:srgbClr val="595959"/>
                </a:solidFill>
                <a:effectLst/>
                <a:uFillTx/>
                <a:latin typeface="Calibri"/>
              </a:rPr>
              <a:t>79</a:t>
            </a:fld>
            <a:endParaRPr lang="en-US" sz="900" b="0" u="none" strike="noStrike">
              <a:solidFill>
                <a:srgbClr val="000000"/>
              </a:solidFill>
              <a:effectLst/>
              <a:uFillTx/>
              <a:latin typeface="Calibri"/>
            </a:endParaRPr>
          </a:p>
        </p:txBody>
      </p:sp>
      <p:sp>
        <p:nvSpPr>
          <p:cNvPr id="470" name="TextBox 5"/>
          <p:cNvSpPr/>
          <p:nvPr/>
        </p:nvSpPr>
        <p:spPr>
          <a:xfrm>
            <a:off x="3886200" y="2689920"/>
            <a:ext cx="2362320" cy="368280"/>
          </a:xfrm>
          <a:prstGeom prst="rect">
            <a:avLst/>
          </a:prstGeom>
          <a:blipFill rotWithShape="0">
            <a:blip r:embed="rId2"/>
            <a:srcRect/>
            <a:tile tx="0" ty="0" sx="100000" sy="100000" algn="ctr"/>
          </a:blipFill>
          <a:ln w="9360">
            <a:solidFill>
              <a:srgbClr val="E7E6E6"/>
            </a:solidFill>
            <a:miter/>
          </a:ln>
        </p:spPr>
        <p:style>
          <a:lnRef idx="0">
            <a:scrgbClr r="0" g="0" b="0"/>
          </a:lnRef>
          <a:fillRef idx="0">
            <a:scrgbClr r="0" g="0" b="0"/>
          </a:fillRef>
          <a:effectRef idx="0">
            <a:scrgbClr r="0" g="0" b="0"/>
          </a:effectRef>
          <a:fontRef idx="minor"/>
        </p:style>
        <p:txBody>
          <a:bodyPr lIns="90000" tIns="46800" rIns="90000" bIns="46800" anchor="ctr" anchorCtr="1">
            <a:sp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800" b="0" u="none" strike="noStrike">
                <a:solidFill>
                  <a:srgbClr val="000000"/>
                </a:solidFill>
                <a:effectLst/>
                <a:uFillTx/>
                <a:latin typeface="Calibri"/>
              </a:rPr>
              <a:t>Process definition</a:t>
            </a:r>
          </a:p>
        </p:txBody>
      </p:sp>
      <p:cxnSp>
        <p:nvCxnSpPr>
          <p:cNvPr id="471" name="Straight Arrow Connector 7"/>
          <p:cNvCxnSpPr>
            <a:stCxn id="470" idx="1"/>
          </p:cNvCxnSpPr>
          <p:nvPr/>
        </p:nvCxnSpPr>
        <p:spPr>
          <a:xfrm flipH="1">
            <a:off x="3047760" y="2874960"/>
            <a:ext cx="838800" cy="185040"/>
          </a:xfrm>
          <a:prstGeom prst="straightConnector1">
            <a:avLst/>
          </a:prstGeom>
          <a:ln w="9360">
            <a:solidFill>
              <a:srgbClr val="FF791E"/>
            </a:solidFill>
            <a:miter/>
            <a:tailEnd type="triangle" w="med" len="med"/>
          </a:ln>
        </p:spPr>
      </p:cxnSp>
      <p:cxnSp>
        <p:nvCxnSpPr>
          <p:cNvPr id="472" name="Straight Arrow Connector 9"/>
          <p:cNvCxnSpPr/>
          <p:nvPr/>
        </p:nvCxnSpPr>
        <p:spPr>
          <a:xfrm flipH="1">
            <a:off x="4076280" y="3058920"/>
            <a:ext cx="572400" cy="903960"/>
          </a:xfrm>
          <a:prstGeom prst="straightConnector1">
            <a:avLst/>
          </a:prstGeom>
          <a:ln w="9360">
            <a:solidFill>
              <a:srgbClr val="FF791E"/>
            </a:solidFill>
            <a:miter/>
            <a:tailEnd type="triangle" w="med" len="med"/>
          </a:ln>
        </p:spPr>
      </p:cxnSp>
    </p:spTree>
  </p:cSld>
  <p:clrMapOvr>
    <a:masterClrMapping/>
  </p:clrMapOvr>
  <p:transition spd="med">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 name="PlaceHolder 1"/>
          <p:cNvSpPr>
            <a:spLocks noGrp="1"/>
          </p:cNvSpPr>
          <p:nvPr>
            <p:ph type="title"/>
          </p:nvPr>
        </p:nvSpPr>
        <p:spPr>
          <a:xfrm>
            <a:off x="2671560" y="262080"/>
            <a:ext cx="63810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–A Process Improvement Story</a:t>
            </a:r>
          </a:p>
        </p:txBody>
      </p:sp>
      <p:sp>
        <p:nvSpPr>
          <p:cNvPr id="474" name="TextBox 473"/>
          <p:cNvSpPr txBox="1"/>
          <p:nvPr/>
        </p:nvSpPr>
        <p:spPr>
          <a:xfrm>
            <a:off x="1171440" y="1825200"/>
            <a:ext cx="7344000" cy="4351320"/>
          </a:xfrm>
          <a:prstGeom prst="rect">
            <a:avLst/>
          </a:prstGeom>
          <a:noFill/>
          <a:ln w="0">
            <a:noFill/>
          </a:ln>
        </p:spPr>
        <p:txBody>
          <a:bodyPr anchor="t">
            <a:normAutofit lnSpcReduction="9999"/>
          </a:bodyPr>
          <a:lstStyle/>
          <a:p>
            <a:pPr marL="171360"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Next V.K. and the project team referred to the Project Management Maturity Model (PMMM) to explore where the scope management issues might be coming from.</a:t>
            </a:r>
          </a:p>
          <a:p>
            <a:pPr marL="171360"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According to the PMMM, there are five processes involved in scope management, which is one of the nine PMI knowledge areas:</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Initiation</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Scope planning</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Scope definition</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Scope verification</a:t>
            </a:r>
          </a:p>
          <a:p>
            <a:pPr marL="514440" lvl="1" indent="-171360">
              <a:lnSpc>
                <a:spcPct val="9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Scope change control</a:t>
            </a:r>
          </a:p>
        </p:txBody>
      </p:sp>
      <p:pic>
        <p:nvPicPr>
          <p:cNvPr id="475"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47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7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1C64E98-80AA-45F6-853E-F17DB4774D28}" type="slidenum">
              <a:rPr lang="en-US" sz="900" b="0" u="none" strike="noStrike">
                <a:solidFill>
                  <a:srgbClr val="595959"/>
                </a:solidFill>
                <a:effectLst/>
                <a:uFillTx/>
                <a:latin typeface="Calibri"/>
              </a:rPr>
              <a:t>80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 name="PlaceHolder 1"/>
          <p:cNvSpPr>
            <a:spLocks noGrp="1"/>
          </p:cNvSpPr>
          <p:nvPr>
            <p:ph type="title"/>
          </p:nvPr>
        </p:nvSpPr>
        <p:spPr>
          <a:xfrm>
            <a:off x="2819520" y="358920"/>
            <a:ext cx="623304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–A Process Improvement Story</a:t>
            </a:r>
          </a:p>
        </p:txBody>
      </p:sp>
      <p:sp>
        <p:nvSpPr>
          <p:cNvPr id="479" name="TextBox 478"/>
          <p:cNvSpPr txBox="1"/>
          <p:nvPr/>
        </p:nvSpPr>
        <p:spPr>
          <a:xfrm>
            <a:off x="1171440" y="1825200"/>
            <a:ext cx="7344000" cy="4351320"/>
          </a:xfrm>
          <a:prstGeom prst="rect">
            <a:avLst/>
          </a:prstGeom>
          <a:noFill/>
          <a:ln w="0">
            <a:noFill/>
          </a:ln>
        </p:spPr>
        <p:txBody>
          <a:bodyPr anchor="t">
            <a:normAutofit/>
          </a:bodyPr>
          <a:lstStyle/>
          <a:p>
            <a:pPr marL="171360"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In their analysis of the five process areas of scope management, the RPF team noted that the surveys showed considerable differences in how well the various project teams were following the process in each of the five areas.</a:t>
            </a:r>
          </a:p>
          <a:p>
            <a:pPr marL="171360"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The RPF team concluded that it was possible that the project team members they surveyed had different understandings of the processes; or it might be that they simply did not follow those processes.</a:t>
            </a:r>
          </a:p>
          <a:p>
            <a:pPr marL="171360"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If there were different understandings of the process, V.K. and the RPF team needed to make sure that the documentation was clear, correct, and complete.  Then they could insist that team members for future project teams follow that process.</a:t>
            </a:r>
          </a:p>
          <a:p>
            <a:pPr marL="171360" indent="-171360">
              <a:lnSpc>
                <a:spcPct val="7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It was also possible that ComPete’s project teams never accepted the new process, possibly because the documentation wasn’t clear or possibly for other reasons.  If that turned out to be the case, the project team members would need to see the value of following the process.</a:t>
            </a:r>
          </a:p>
          <a:p>
            <a:pPr marL="514440" lvl="1" indent="-171360">
              <a:lnSpc>
                <a:spcPct val="7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Just telling them to follow it probably wouldn’t change their behavior.</a:t>
            </a:r>
          </a:p>
          <a:p>
            <a:pPr marL="514440" lvl="1" indent="-171360">
              <a:lnSpc>
                <a:spcPct val="70000"/>
              </a:lnSpc>
              <a:spcBef>
                <a:spcPts val="6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600" b="0" u="none" strike="noStrike">
                <a:solidFill>
                  <a:srgbClr val="000000"/>
                </a:solidFill>
                <a:effectLst/>
                <a:uFillTx/>
                <a:latin typeface="Calibri"/>
              </a:rPr>
              <a:t>They would need training in what to do, why to do that, and follow-up to show them that their change in approach was actually worthwhile.</a:t>
            </a:r>
          </a:p>
        </p:txBody>
      </p:sp>
      <p:pic>
        <p:nvPicPr>
          <p:cNvPr id="480"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481"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82"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780EB87-8637-4B97-BE91-82081EE43B6F}" type="slidenum">
              <a:rPr lang="en-US" sz="900" b="0" u="none" strike="noStrike">
                <a:solidFill>
                  <a:srgbClr val="595959"/>
                </a:solidFill>
                <a:effectLst/>
                <a:uFillTx/>
                <a:latin typeface="Calibri"/>
              </a:rPr>
              <a:t>81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 name="PlaceHolder 1"/>
          <p:cNvSpPr>
            <a:spLocks noGrp="1"/>
          </p:cNvSpPr>
          <p:nvPr>
            <p:ph type="title"/>
          </p:nvPr>
        </p:nvSpPr>
        <p:spPr>
          <a:xfrm>
            <a:off x="4266720" y="349200"/>
            <a:ext cx="45054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Case Study</a:t>
            </a:r>
          </a:p>
        </p:txBody>
      </p:sp>
      <p:sp>
        <p:nvSpPr>
          <p:cNvPr id="484" name="TextBox 483"/>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3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000000"/>
                </a:solidFill>
                <a:effectLst/>
                <a:uFillTx/>
                <a:latin typeface="Calibri"/>
              </a:rPr>
              <a:t>Review Case Study 5 as a team.</a:t>
            </a:r>
          </a:p>
          <a:p>
            <a:pPr marL="171360" indent="-171360">
              <a:lnSpc>
                <a:spcPct val="90000"/>
              </a:lnSpc>
              <a:spcBef>
                <a:spcPts val="13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000000"/>
                </a:solidFill>
                <a:effectLst/>
                <a:uFillTx/>
                <a:latin typeface="Calibri"/>
              </a:rPr>
              <a:t>Prepare a set of box and whisker diagrams to show what level Compete is currently at in scope management</a:t>
            </a:r>
          </a:p>
          <a:p>
            <a:pPr marL="171360" indent="-171360">
              <a:lnSpc>
                <a:spcPct val="90000"/>
              </a:lnSpc>
              <a:spcBef>
                <a:spcPts val="13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000000"/>
                </a:solidFill>
                <a:effectLst/>
                <a:uFillTx/>
                <a:latin typeface="Calibri"/>
              </a:rPr>
              <a:t>Present your ideas to the class.</a:t>
            </a:r>
          </a:p>
        </p:txBody>
      </p:sp>
      <p:sp>
        <p:nvSpPr>
          <p:cNvPr id="485"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486"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815B7B2-9E2B-46C9-9EDB-946E4767EEF7}" type="slidenum">
              <a:rPr lang="en-US" sz="900" b="0" u="none" strike="noStrike">
                <a:solidFill>
                  <a:srgbClr val="595959"/>
                </a:solidFill>
                <a:effectLst/>
                <a:uFillTx/>
                <a:latin typeface="Calibri"/>
              </a:rPr>
              <a:t>82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ComPete – Scope Management Box Chart</a:t>
            </a:r>
          </a:p>
        </p:txBody>
      </p:sp>
      <p:sp>
        <p:nvSpPr>
          <p:cNvPr id="488" name="Rectangle 7"/>
          <p:cNvSpPr/>
          <p:nvPr/>
        </p:nvSpPr>
        <p:spPr>
          <a:xfrm>
            <a:off x="1523880" y="1447920"/>
            <a:ext cx="7010640" cy="4190760"/>
          </a:xfrm>
          <a:prstGeom prst="rect">
            <a:avLst/>
          </a:prstGeom>
          <a:solidFill>
            <a:srgbClr val="5B9BD5"/>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89" name="TextBox 8"/>
          <p:cNvSpPr/>
          <p:nvPr/>
        </p:nvSpPr>
        <p:spPr>
          <a:xfrm>
            <a:off x="990720" y="1523880"/>
            <a:ext cx="304560" cy="5644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5</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4</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3</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2</a:t>
            </a: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u="none" strike="noStrike">
              <a:solidFill>
                <a:srgbClr val="000000"/>
              </a:solidFill>
              <a:effectLst/>
              <a:uFillTx/>
              <a:latin typeface="Calibri"/>
            </a:endParaRPr>
          </a:p>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u="none" strike="noStrike">
                <a:solidFill>
                  <a:srgbClr val="ED7D31"/>
                </a:solidFill>
                <a:effectLst/>
                <a:uFillTx/>
                <a:latin typeface="Comic Sans MS"/>
                <a:ea typeface="Arial"/>
              </a:rPr>
              <a:t>1</a:t>
            </a:r>
            <a:endParaRPr lang="en-US" sz="2800" b="0" u="none" strike="noStrike">
              <a:solidFill>
                <a:srgbClr val="000000"/>
              </a:solidFill>
              <a:effectLst/>
              <a:uFillTx/>
              <a:latin typeface="Calibri"/>
            </a:endParaRPr>
          </a:p>
        </p:txBody>
      </p:sp>
      <p:sp>
        <p:nvSpPr>
          <p:cNvPr id="490" name="Straight Connector 10"/>
          <p:cNvSpPr/>
          <p:nvPr/>
        </p:nvSpPr>
        <p:spPr>
          <a:xfrm>
            <a:off x="1523880" y="1676520"/>
            <a:ext cx="70106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91" name="Straight Connector 11"/>
          <p:cNvSpPr/>
          <p:nvPr/>
        </p:nvSpPr>
        <p:spPr>
          <a:xfrm>
            <a:off x="1523880" y="3352680"/>
            <a:ext cx="7010640" cy="18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Calibri"/>
            </a:endParaRPr>
          </a:p>
        </p:txBody>
      </p:sp>
      <p:sp>
        <p:nvSpPr>
          <p:cNvPr id="492" name="Straight Connector 14"/>
          <p:cNvSpPr/>
          <p:nvPr/>
        </p:nvSpPr>
        <p:spPr>
          <a:xfrm>
            <a:off x="1523880" y="4191120"/>
            <a:ext cx="70106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93" name="Straight Connector 15"/>
          <p:cNvSpPr/>
          <p:nvPr/>
        </p:nvSpPr>
        <p:spPr>
          <a:xfrm>
            <a:off x="1523880" y="5334120"/>
            <a:ext cx="70106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94" name="Straight Connector 16"/>
          <p:cNvSpPr/>
          <p:nvPr/>
        </p:nvSpPr>
        <p:spPr>
          <a:xfrm>
            <a:off x="1523880" y="2514600"/>
            <a:ext cx="7010640" cy="14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495" name="Rectangle 17"/>
          <p:cNvSpPr/>
          <p:nvPr/>
        </p:nvSpPr>
        <p:spPr>
          <a:xfrm>
            <a:off x="2076480" y="3817800"/>
            <a:ext cx="533520" cy="130968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96" name="Rectangle 18"/>
          <p:cNvSpPr/>
          <p:nvPr/>
        </p:nvSpPr>
        <p:spPr>
          <a:xfrm>
            <a:off x="2093760" y="4470480"/>
            <a:ext cx="533520" cy="7596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160" rIns="90000" bIns="2916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97" name="Rectangle 19"/>
          <p:cNvSpPr/>
          <p:nvPr/>
        </p:nvSpPr>
        <p:spPr>
          <a:xfrm>
            <a:off x="3273480" y="3724200"/>
            <a:ext cx="533520" cy="139392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98" name="Rectangle 20"/>
          <p:cNvSpPr/>
          <p:nvPr/>
        </p:nvSpPr>
        <p:spPr>
          <a:xfrm>
            <a:off x="4913280" y="4135320"/>
            <a:ext cx="533520" cy="99072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499" name="Rectangle 21"/>
          <p:cNvSpPr/>
          <p:nvPr/>
        </p:nvSpPr>
        <p:spPr>
          <a:xfrm>
            <a:off x="6240600" y="4267080"/>
            <a:ext cx="533160" cy="114300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00" name="Rectangle 22"/>
          <p:cNvSpPr/>
          <p:nvPr/>
        </p:nvSpPr>
        <p:spPr>
          <a:xfrm>
            <a:off x="7726320" y="4017960"/>
            <a:ext cx="533520" cy="1066680"/>
          </a:xfrm>
          <a:prstGeom prst="rect">
            <a:avLst/>
          </a:prstGeom>
          <a:solidFill>
            <a:srgbClr val="ED7D31"/>
          </a:solidFill>
          <a:ln w="9360">
            <a:solidFill>
              <a:srgbClr val="000000"/>
            </a:solidFill>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01" name="Rectangle 23"/>
          <p:cNvSpPr/>
          <p:nvPr/>
        </p:nvSpPr>
        <p:spPr>
          <a:xfrm>
            <a:off x="3273480" y="4343400"/>
            <a:ext cx="533520" cy="7632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520" rIns="90000" bIns="2952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02" name="Rectangle 24"/>
          <p:cNvSpPr/>
          <p:nvPr/>
        </p:nvSpPr>
        <p:spPr>
          <a:xfrm>
            <a:off x="4927680" y="4757760"/>
            <a:ext cx="533160" cy="7632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520" rIns="90000" bIns="2952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03" name="Rectangle 25"/>
          <p:cNvSpPr/>
          <p:nvPr/>
        </p:nvSpPr>
        <p:spPr>
          <a:xfrm>
            <a:off x="6240600" y="5106960"/>
            <a:ext cx="533160" cy="7632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520" rIns="90000" bIns="2952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04" name="Rectangle 26"/>
          <p:cNvSpPr/>
          <p:nvPr/>
        </p:nvSpPr>
        <p:spPr>
          <a:xfrm>
            <a:off x="7726320" y="4616280"/>
            <a:ext cx="533520" cy="76320"/>
          </a:xfrm>
          <a:prstGeom prst="rect">
            <a:avLst/>
          </a:prstGeom>
          <a:solidFill>
            <a:srgbClr val="FBE5D6"/>
          </a:solidFill>
          <a:ln w="9360">
            <a:solidFill>
              <a:srgbClr val="000000"/>
            </a:solidFill>
            <a:round/>
          </a:ln>
        </p:spPr>
        <p:style>
          <a:lnRef idx="0">
            <a:scrgbClr r="0" g="0" b="0"/>
          </a:lnRef>
          <a:fillRef idx="0">
            <a:scrgbClr r="0" g="0" b="0"/>
          </a:fillRef>
          <a:effectRef idx="0">
            <a:scrgbClr r="0" g="0" b="0"/>
          </a:effectRef>
          <a:fontRef idx="minor"/>
        </p:style>
        <p:txBody>
          <a:bodyPr wrap="none" lIns="90000" tIns="29520" rIns="90000" bIns="29520" anchor="t">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05" name="Straight Connector 30"/>
          <p:cNvSpPr/>
          <p:nvPr/>
        </p:nvSpPr>
        <p:spPr>
          <a:xfrm>
            <a:off x="2324160" y="3489480"/>
            <a:ext cx="0" cy="3204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06" name="Straight Connector 36"/>
          <p:cNvSpPr/>
          <p:nvPr/>
        </p:nvSpPr>
        <p:spPr>
          <a:xfrm>
            <a:off x="3506760" y="3463920"/>
            <a:ext cx="0" cy="23508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07" name="Straight Connector 45"/>
          <p:cNvSpPr/>
          <p:nvPr/>
        </p:nvSpPr>
        <p:spPr>
          <a:xfrm flipH="1">
            <a:off x="5194440" y="5180040"/>
            <a:ext cx="1440" cy="2286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08" name="Straight Connector 47"/>
          <p:cNvSpPr/>
          <p:nvPr/>
        </p:nvSpPr>
        <p:spPr>
          <a:xfrm flipH="1">
            <a:off x="6508800" y="5370480"/>
            <a:ext cx="1440" cy="2286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09" name="Straight Connector 48"/>
          <p:cNvSpPr/>
          <p:nvPr/>
        </p:nvSpPr>
        <p:spPr>
          <a:xfrm>
            <a:off x="7993080" y="5084640"/>
            <a:ext cx="6480" cy="45108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10" name="Freeform 52"/>
          <p:cNvSpPr/>
          <p:nvPr/>
        </p:nvSpPr>
        <p:spPr>
          <a:xfrm>
            <a:off x="2295360" y="2341440"/>
            <a:ext cx="5838840" cy="1143000"/>
          </a:xfrm>
          <a:custGeom>
            <a:avLst/>
            <a:gdLst>
              <a:gd name="textAreaLeft" fmla="*/ 0 w 5838840"/>
              <a:gd name="textAreaRight" fmla="*/ 5838840 w 5838840"/>
              <a:gd name="textAreaTop" fmla="*/ 0 h 1143000"/>
              <a:gd name="textAreaBottom" fmla="*/ 1143360 h 1143000"/>
              <a:gd name="GluePoint1X" fmla="*/ 0 w 5838825"/>
              <a:gd name="GluePoint1Y" fmla="*/ 134937 h 1142999"/>
              <a:gd name="GluePoint2X" fmla="*/ 1209675 w 5838825"/>
              <a:gd name="GluePoint2Y" fmla="*/ 144462 h 1142999"/>
              <a:gd name="GluePoint3X" fmla="*/ 2905125 w 5838825"/>
              <a:gd name="GluePoint3Y" fmla="*/ 1001728 h 1142999"/>
              <a:gd name="GluePoint4X" fmla="*/ 4295773 w 5838825"/>
              <a:gd name="GluePoint4Y" fmla="*/ 992203 h 1142999"/>
              <a:gd name="GluePoint5X" fmla="*/ 5838825 w 5838825"/>
              <a:gd name="GluePoint5Y" fmla="*/ 258762 h 1142999"/>
              <a:gd name="GluePoint6X" fmla="*/ 5838825 w 5838825"/>
              <a:gd name="GluePoint6Y" fmla="*/ 258762 h 1142999"/>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Lst>
            <a:rect l="textAreaLeft" t="textAreaTop" r="textAreaRight" b="textAreaBottom"/>
            <a:pathLst>
              <a:path w="5838825" h="1142999">
                <a:moveTo>
                  <a:pt x="0" y="134937"/>
                </a:moveTo>
                <a:cubicBezTo>
                  <a:pt x="362744" y="67468"/>
                  <a:pt x="725488" y="0"/>
                  <a:pt x="1209675" y="144462"/>
                </a:cubicBezTo>
                <a:cubicBezTo>
                  <a:pt x="1693863" y="288925"/>
                  <a:pt x="2390775" y="860425"/>
                  <a:pt x="2905125" y="1001712"/>
                </a:cubicBezTo>
                <a:cubicBezTo>
                  <a:pt x="3419475" y="1142999"/>
                  <a:pt x="3806825" y="1116012"/>
                  <a:pt x="4295775" y="992187"/>
                </a:cubicBezTo>
                <a:cubicBezTo>
                  <a:pt x="4784725" y="868362"/>
                  <a:pt x="5838825" y="258762"/>
                  <a:pt x="5838825" y="258762"/>
                </a:cubicBezTo>
              </a:path>
            </a:pathLst>
          </a:custGeom>
          <a:solidFill>
            <a:srgbClr val="5B9BD5"/>
          </a:solidFill>
          <a:ln w="22320">
            <a:solidFill>
              <a:srgbClr val="000000"/>
            </a:solidFill>
            <a:prstDash val="dash"/>
            <a:round/>
          </a:ln>
        </p:spPr>
        <p:style>
          <a:lnRef idx="0">
            <a:scrgbClr r="0" g="0" b="0"/>
          </a:lnRef>
          <a:fillRef idx="0">
            <a:scrgbClr r="0" g="0" b="0"/>
          </a:fillRef>
          <a:effectRef idx="0">
            <a:scrgbClr r="0" g="0" b="0"/>
          </a:effectRef>
          <a:fontRef idx="minor"/>
        </p:style>
        <p:txBody>
          <a:bodyPr wrap="none" lIns="90000" tIns="46800" rIns="90000" bIns="46800" anchor="t">
            <a:noAutofit/>
          </a:bodyPr>
          <a:lstStyle/>
          <a:p>
            <a:endParaRPr lang="en-US" sz="1800" b="0" u="none" strike="noStrike">
              <a:solidFill>
                <a:srgbClr val="000000"/>
              </a:solidFill>
              <a:effectLst/>
              <a:uFillTx/>
              <a:latin typeface="Calibri"/>
            </a:endParaRPr>
          </a:p>
        </p:txBody>
      </p:sp>
      <p:sp>
        <p:nvSpPr>
          <p:cNvPr id="511" name="Straight Connector 41"/>
          <p:cNvSpPr/>
          <p:nvPr/>
        </p:nvSpPr>
        <p:spPr>
          <a:xfrm flipH="1">
            <a:off x="5171760" y="3162240"/>
            <a:ext cx="3240" cy="9144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12" name="Straight Connector 39"/>
          <p:cNvSpPr/>
          <p:nvPr/>
        </p:nvSpPr>
        <p:spPr>
          <a:xfrm flipH="1">
            <a:off x="6484680" y="3220920"/>
            <a:ext cx="3240" cy="99072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13" name="Straight Connector 38"/>
          <p:cNvSpPr/>
          <p:nvPr/>
        </p:nvSpPr>
        <p:spPr>
          <a:xfrm flipH="1">
            <a:off x="7999560" y="3059280"/>
            <a:ext cx="2880" cy="9144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14" name="Rectangle 54"/>
          <p:cNvSpPr/>
          <p:nvPr/>
        </p:nvSpPr>
        <p:spPr>
          <a:xfrm>
            <a:off x="0" y="6095880"/>
            <a:ext cx="2438280" cy="762120"/>
          </a:xfrm>
          <a:prstGeom prst="rect">
            <a:avLst/>
          </a:prstGeom>
          <a:solidFill>
            <a:srgbClr val="FFFFFF"/>
          </a:solidFill>
          <a:ln w="0">
            <a:noFill/>
          </a:ln>
        </p:spPr>
        <p:style>
          <a:lnRef idx="0">
            <a:scrgbClr r="0" g="0" b="0"/>
          </a:lnRef>
          <a:fillRef idx="0">
            <a:scrgbClr r="0" g="0" b="0"/>
          </a:fillRef>
          <a:effectRef idx="0">
            <a:scrgbClr r="0" g="0" b="0"/>
          </a:effectRef>
          <a:fontRef idx="minor"/>
        </p:style>
        <p:txBody>
          <a:bodyPr wrap="none" lIns="90000" tIns="46800" rIns="90000" bIns="46800" anchor="t">
            <a:no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u="none" strike="noStrike">
              <a:solidFill>
                <a:srgbClr val="000000"/>
              </a:solidFill>
              <a:effectLst/>
              <a:uFillTx/>
              <a:latin typeface="Calibri"/>
            </a:endParaRPr>
          </a:p>
        </p:txBody>
      </p:sp>
      <p:sp>
        <p:nvSpPr>
          <p:cNvPr id="515" name="TextBox 53"/>
          <p:cNvSpPr/>
          <p:nvPr/>
        </p:nvSpPr>
        <p:spPr>
          <a:xfrm rot="18658200">
            <a:off x="1237680" y="5827680"/>
            <a:ext cx="1447920" cy="307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Initiation</a:t>
            </a:r>
            <a:endParaRPr lang="en-US" sz="1400" b="0" u="none" strike="noStrike">
              <a:solidFill>
                <a:srgbClr val="000000"/>
              </a:solidFill>
              <a:effectLst/>
              <a:uFillTx/>
              <a:latin typeface="Calibri"/>
            </a:endParaRPr>
          </a:p>
        </p:txBody>
      </p:sp>
      <p:sp>
        <p:nvSpPr>
          <p:cNvPr id="516" name="TextBox 55"/>
          <p:cNvSpPr/>
          <p:nvPr/>
        </p:nvSpPr>
        <p:spPr>
          <a:xfrm rot="18658200">
            <a:off x="2457360" y="5903280"/>
            <a:ext cx="1447560" cy="307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Scope Planning</a:t>
            </a:r>
            <a:endParaRPr lang="en-US" sz="1400" b="0" u="none" strike="noStrike">
              <a:solidFill>
                <a:srgbClr val="000000"/>
              </a:solidFill>
              <a:effectLst/>
              <a:uFillTx/>
              <a:latin typeface="Calibri"/>
            </a:endParaRPr>
          </a:p>
        </p:txBody>
      </p:sp>
      <p:sp>
        <p:nvSpPr>
          <p:cNvPr id="517" name="TextBox 56"/>
          <p:cNvSpPr/>
          <p:nvPr/>
        </p:nvSpPr>
        <p:spPr>
          <a:xfrm rot="18658200">
            <a:off x="4257720" y="5762160"/>
            <a:ext cx="1447920" cy="307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Scope Definition</a:t>
            </a:r>
            <a:endParaRPr lang="en-US" sz="1400" b="0" u="none" strike="noStrike">
              <a:solidFill>
                <a:srgbClr val="000000"/>
              </a:solidFill>
              <a:effectLst/>
              <a:uFillTx/>
              <a:latin typeface="Calibri"/>
            </a:endParaRPr>
          </a:p>
        </p:txBody>
      </p:sp>
      <p:sp>
        <p:nvSpPr>
          <p:cNvPr id="518" name="TextBox 57"/>
          <p:cNvSpPr/>
          <p:nvPr/>
        </p:nvSpPr>
        <p:spPr>
          <a:xfrm rot="18658200">
            <a:off x="5505480" y="5751000"/>
            <a:ext cx="1447920" cy="3074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Scope Verification</a:t>
            </a:r>
            <a:endParaRPr lang="en-US" sz="1400" b="0" u="none" strike="noStrike">
              <a:solidFill>
                <a:srgbClr val="000000"/>
              </a:solidFill>
              <a:effectLst/>
              <a:uFillTx/>
              <a:latin typeface="Calibri"/>
            </a:endParaRPr>
          </a:p>
        </p:txBody>
      </p:sp>
      <p:sp>
        <p:nvSpPr>
          <p:cNvPr id="519" name="TextBox 58"/>
          <p:cNvSpPr/>
          <p:nvPr/>
        </p:nvSpPr>
        <p:spPr>
          <a:xfrm rot="18658200">
            <a:off x="7034040" y="5879520"/>
            <a:ext cx="1447920" cy="52092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ED7D31"/>
                </a:solidFill>
                <a:effectLst/>
                <a:uFillTx/>
                <a:latin typeface="Comic Sans MS"/>
                <a:ea typeface="Arial"/>
              </a:rPr>
              <a:t>Scope Change Control</a:t>
            </a:r>
            <a:endParaRPr lang="en-US" sz="1400" b="0" u="none" strike="noStrike">
              <a:solidFill>
                <a:srgbClr val="000000"/>
              </a:solidFill>
              <a:effectLst/>
              <a:uFillTx/>
              <a:latin typeface="Calibri"/>
            </a:endParaRPr>
          </a:p>
        </p:txBody>
      </p:sp>
      <p:sp>
        <p:nvSpPr>
          <p:cNvPr id="520" name="Straight Connector 60"/>
          <p:cNvSpPr/>
          <p:nvPr/>
        </p:nvSpPr>
        <p:spPr>
          <a:xfrm>
            <a:off x="1143000" y="762120"/>
            <a:ext cx="914400" cy="1440"/>
          </a:xfrm>
          <a:prstGeom prst="line">
            <a:avLst/>
          </a:prstGeom>
          <a:ln w="22320">
            <a:solidFill>
              <a:srgbClr val="000000"/>
            </a:solidFill>
            <a:prstDash val="dash"/>
            <a:miter/>
          </a:ln>
        </p:spPr>
        <p:style>
          <a:lnRef idx="0">
            <a:scrgbClr r="0" g="0" b="0"/>
          </a:lnRef>
          <a:fillRef idx="0">
            <a:scrgbClr r="0" g="0" b="0"/>
          </a:fillRef>
          <a:effectRef idx="0">
            <a:scrgbClr r="0" g="0" b="0"/>
          </a:effectRef>
          <a:fontRef idx="minor"/>
        </p:style>
        <p:txBody>
          <a:bodyPr lIns="90000" tIns="-45360" rIns="90000" bIns="-45360" anchor="t">
            <a:noAutofit/>
          </a:bodyPr>
          <a:lstStyle/>
          <a:p>
            <a:endParaRPr lang="en-US" sz="1800" b="0" u="none" strike="noStrike">
              <a:solidFill>
                <a:srgbClr val="000000"/>
              </a:solidFill>
              <a:effectLst/>
              <a:uFillTx/>
              <a:latin typeface="Calibri"/>
            </a:endParaRPr>
          </a:p>
        </p:txBody>
      </p:sp>
      <p:sp>
        <p:nvSpPr>
          <p:cNvPr id="521" name="TextBox 61"/>
          <p:cNvSpPr/>
          <p:nvPr/>
        </p:nvSpPr>
        <p:spPr>
          <a:xfrm>
            <a:off x="380880" y="609480"/>
            <a:ext cx="990720" cy="2314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ED7D31"/>
                </a:solidFill>
                <a:effectLst/>
                <a:uFillTx/>
                <a:latin typeface="Comic Sans MS"/>
                <a:ea typeface="Arial"/>
              </a:rPr>
              <a:t>PD Baseline</a:t>
            </a:r>
            <a:endParaRPr lang="en-US" sz="900" b="0" u="none" strike="noStrike">
              <a:solidFill>
                <a:srgbClr val="000000"/>
              </a:solidFill>
              <a:effectLst/>
              <a:uFillTx/>
              <a:latin typeface="Calibri"/>
            </a:endParaRPr>
          </a:p>
        </p:txBody>
      </p:sp>
      <p:sp>
        <p:nvSpPr>
          <p:cNvPr id="52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2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14997BE-B1A5-4CB8-9698-6E8641D807D3}" type="slidenum">
              <a:rPr lang="en-US" sz="900" b="0" u="none" strike="noStrike">
                <a:solidFill>
                  <a:srgbClr val="595959"/>
                </a:solidFill>
                <a:effectLst/>
                <a:uFillTx/>
                <a:latin typeface="Calibri"/>
              </a:rPr>
              <a:t>83</a:t>
            </a:fld>
            <a:endParaRPr lang="en-US" sz="900" b="0" u="none" strike="noStrike">
              <a:solidFill>
                <a:srgbClr val="000000"/>
              </a:solidFill>
              <a:effectLst/>
              <a:uFillTx/>
              <a:latin typeface="Calibri"/>
            </a:endParaRPr>
          </a:p>
        </p:txBody>
      </p:sp>
      <p:sp>
        <p:nvSpPr>
          <p:cNvPr id="524" name="Straight Connector 30"/>
          <p:cNvSpPr/>
          <p:nvPr/>
        </p:nvSpPr>
        <p:spPr>
          <a:xfrm>
            <a:off x="2336760" y="5121360"/>
            <a:ext cx="0" cy="45864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
        <p:nvSpPr>
          <p:cNvPr id="525" name="Straight Connector 30"/>
          <p:cNvSpPr/>
          <p:nvPr/>
        </p:nvSpPr>
        <p:spPr>
          <a:xfrm>
            <a:off x="3510000" y="5086440"/>
            <a:ext cx="0" cy="307800"/>
          </a:xfrm>
          <a:prstGeom prst="line">
            <a:avLst/>
          </a:prstGeom>
          <a:ln w="9360">
            <a:solidFill>
              <a:srgbClr val="000000"/>
            </a:solidFill>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spTree>
  </p:cSld>
  <p:clrMapOvr>
    <a:masterClrMapping/>
  </p:clrMapOvr>
  <p:transition spd="med">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PlaceHolder 1"/>
          <p:cNvSpPr>
            <a:spLocks noGrp="1"/>
          </p:cNvSpPr>
          <p:nvPr>
            <p:ph type="title"/>
          </p:nvPr>
        </p:nvSpPr>
        <p:spPr>
          <a:xfrm>
            <a:off x="3580920" y="409680"/>
            <a:ext cx="45054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a:t>
            </a:r>
            <a:br>
              <a:rPr sz="4000"/>
            </a:br>
            <a:r>
              <a:rPr lang="en-US" sz="4000" b="0" u="none" strike="noStrike">
                <a:solidFill>
                  <a:srgbClr val="2E75B6"/>
                </a:solidFill>
                <a:effectLst/>
                <a:uFillTx/>
                <a:latin typeface="Cambria"/>
              </a:rPr>
              <a:t>Force Field Chart</a:t>
            </a:r>
          </a:p>
        </p:txBody>
      </p:sp>
      <p:sp>
        <p:nvSpPr>
          <p:cNvPr id="527" name="TextBox 526"/>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V.K. looked more closely at the scope change control process.  He saw that only a few teams were following the documented process, so he concluded that something might be wrong with the process itself.</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After examining it, he concluded that the process was incomplete and that it did not work well for the project teams.</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 team decided to use a force field analysis to examine the issues.</a:t>
            </a:r>
          </a:p>
        </p:txBody>
      </p:sp>
      <p:pic>
        <p:nvPicPr>
          <p:cNvPr id="528"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52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3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3C0FDE5-7887-42DB-A1AC-858B8AF2CEC8}" type="slidenum">
              <a:rPr lang="en-US" sz="900" b="0" u="none" strike="noStrike">
                <a:solidFill>
                  <a:srgbClr val="595959"/>
                </a:solidFill>
                <a:effectLst/>
                <a:uFillTx/>
                <a:latin typeface="Calibri"/>
              </a:rPr>
              <a:t>84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 name="PlaceHolder 1"/>
          <p:cNvSpPr>
            <a:spLocks noGrp="1"/>
          </p:cNvSpPr>
          <p:nvPr>
            <p:ph type="title"/>
          </p:nvPr>
        </p:nvSpPr>
        <p:spPr>
          <a:xfrm>
            <a:off x="4038480" y="131760"/>
            <a:ext cx="501408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Force Field Analysis</a:t>
            </a:r>
          </a:p>
        </p:txBody>
      </p:sp>
      <p:sp>
        <p:nvSpPr>
          <p:cNvPr id="532" name="TextBox 531"/>
          <p:cNvSpPr txBox="1"/>
          <p:nvPr/>
        </p:nvSpPr>
        <p:spPr>
          <a:xfrm>
            <a:off x="990360" y="1252440"/>
            <a:ext cx="7343640" cy="43531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When examining difficult issues it is useful to have an effective structured technique to help improve the quality of your analysis, like the Force Field Analysis method.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p:txBody>
      </p:sp>
      <p:sp>
        <p:nvSpPr>
          <p:cNvPr id="533"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34"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CA5FA12-C946-4109-9EF3-8344A374DDDD}" type="slidenum">
              <a:rPr lang="en-US" sz="900" b="0" u="none" strike="noStrike">
                <a:solidFill>
                  <a:srgbClr val="595959"/>
                </a:solidFill>
                <a:effectLst/>
                <a:uFillTx/>
                <a:latin typeface="Calibri"/>
              </a:rPr>
              <a:t>85</a:t>
            </a:fld>
            <a:endParaRPr lang="en-US" sz="900" b="0" u="none" strike="noStrike">
              <a:solidFill>
                <a:srgbClr val="000000"/>
              </a:solidFill>
              <a:effectLst/>
              <a:uFillTx/>
              <a:latin typeface="Calibri"/>
            </a:endParaRPr>
          </a:p>
        </p:txBody>
      </p:sp>
      <p:pic>
        <p:nvPicPr>
          <p:cNvPr id="535" name="Picture 4" descr="Image result for force field analysis"/>
          <p:cNvPicPr/>
          <p:nvPr/>
        </p:nvPicPr>
        <p:blipFill>
          <a:blip r:embed="rId2"/>
          <a:stretch/>
        </p:blipFill>
        <p:spPr>
          <a:xfrm>
            <a:off x="2286000" y="2309760"/>
            <a:ext cx="4572000" cy="3429000"/>
          </a:xfrm>
          <a:prstGeom prst="rect">
            <a:avLst/>
          </a:prstGeom>
          <a:noFill/>
          <a:ln w="0">
            <a:noFill/>
          </a:ln>
        </p:spPr>
      </p:pic>
    </p:spTree>
  </p:cSld>
  <p:clrMapOvr>
    <a:masterClrMapping/>
  </p:clrMapOvr>
  <p:transition spd="med">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PlaceHolder 1"/>
          <p:cNvSpPr>
            <a:spLocks noGrp="1"/>
          </p:cNvSpPr>
          <p:nvPr>
            <p:ph type="title"/>
          </p:nvPr>
        </p:nvSpPr>
        <p:spPr>
          <a:xfrm>
            <a:off x="3504960" y="365040"/>
            <a:ext cx="50101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Using Force Field Analysis</a:t>
            </a:r>
          </a:p>
        </p:txBody>
      </p:sp>
      <p:sp>
        <p:nvSpPr>
          <p:cNvPr id="537" name="TextBox 536"/>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Define the major issue you want to change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Identify the drivers for change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New Products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New Competition</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New Methods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Try to identify as many issues as you can</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Identify drivers preventing the change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Outdated processes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Team morale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Fears of Change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Drivers for change go on the left or bottom, driver against change on the opposite side.</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100" b="0" u="none" strike="noStrike">
              <a:solidFill>
                <a:srgbClr val="000000"/>
              </a:solidFill>
              <a:effectLst/>
              <a:uFillTx/>
              <a:latin typeface="Calibri"/>
            </a:endParaRPr>
          </a:p>
        </p:txBody>
      </p:sp>
      <p:sp>
        <p:nvSpPr>
          <p:cNvPr id="538" name="Date Placeholder 3"/>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39" name="Slide Number Placeholder 4"/>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D08AFA6-D298-490B-9B95-6A009274393A}" type="slidenum">
              <a:rPr lang="en-US" sz="900" b="0" u="none" strike="noStrike">
                <a:solidFill>
                  <a:srgbClr val="595959"/>
                </a:solidFill>
                <a:effectLst/>
                <a:uFillTx/>
                <a:latin typeface="Calibri"/>
              </a:rPr>
              <a:t>86</a:t>
            </a:fld>
            <a:endParaRPr lang="en-US" sz="900" b="0" u="none" strike="noStrike">
              <a:solidFill>
                <a:srgbClr val="000000"/>
              </a:solidFill>
              <a:effectLst/>
              <a:uFillTx/>
              <a:latin typeface="Calibri"/>
            </a:endParaRPr>
          </a:p>
        </p:txBody>
      </p:sp>
      <p:pic>
        <p:nvPicPr>
          <p:cNvPr id="540" name="Picture 4" descr="Image result for force field analysis"/>
          <p:cNvPicPr/>
          <p:nvPr/>
        </p:nvPicPr>
        <p:blipFill>
          <a:blip r:embed="rId2"/>
          <a:stretch/>
        </p:blipFill>
        <p:spPr>
          <a:xfrm>
            <a:off x="380880" y="-85680"/>
            <a:ext cx="2408400" cy="1805040"/>
          </a:xfrm>
          <a:prstGeom prst="rect">
            <a:avLst/>
          </a:prstGeom>
          <a:noFill/>
          <a:ln w="0">
            <a:noFill/>
          </a:ln>
        </p:spPr>
      </p:pic>
    </p:spTree>
  </p:cSld>
  <p:clrMapOvr>
    <a:masterClrMapping/>
  </p:clrMapOvr>
  <p:transition spd="med">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ComPete –</a:t>
            </a:r>
            <a:br>
              <a:rPr sz="3600"/>
            </a:br>
            <a:r>
              <a:rPr lang="en-US" sz="3600" b="0" u="none" strike="noStrike">
                <a:solidFill>
                  <a:srgbClr val="2E75B6"/>
                </a:solidFill>
                <a:effectLst/>
                <a:uFillTx/>
                <a:latin typeface="Cambria"/>
              </a:rPr>
              <a:t>Force Field Chart</a:t>
            </a:r>
          </a:p>
        </p:txBody>
      </p:sp>
      <p:sp>
        <p:nvSpPr>
          <p:cNvPr id="542" name="Straight Connector 4"/>
          <p:cNvSpPr/>
          <p:nvPr/>
        </p:nvSpPr>
        <p:spPr>
          <a:xfrm>
            <a:off x="990720" y="3733920"/>
            <a:ext cx="6553080" cy="75960"/>
          </a:xfrm>
          <a:prstGeom prst="line">
            <a:avLst/>
          </a:prstGeom>
          <a:ln w="25560">
            <a:solidFill>
              <a:srgbClr val="000000"/>
            </a:solidFill>
            <a:miter/>
            <a:tailEnd type="triangle" w="lg" len="lg"/>
          </a:ln>
        </p:spPr>
        <p:style>
          <a:lnRef idx="0">
            <a:scrgbClr r="0" g="0" b="0"/>
          </a:lnRef>
          <a:fillRef idx="0">
            <a:scrgbClr r="0" g="0" b="0"/>
          </a:fillRef>
          <a:effectRef idx="0">
            <a:scrgbClr r="0" g="0" b="0"/>
          </a:effectRef>
          <a:fontRef idx="minor"/>
        </p:style>
        <p:txBody>
          <a:bodyPr lIns="90000" tIns="29160" rIns="90000" bIns="29160" anchor="t">
            <a:noAutofit/>
          </a:bodyPr>
          <a:lstStyle/>
          <a:p>
            <a:endParaRPr lang="en-US" sz="1800" b="0" u="none" strike="noStrike">
              <a:solidFill>
                <a:srgbClr val="000000"/>
              </a:solidFill>
              <a:effectLst/>
              <a:uFillTx/>
              <a:latin typeface="Calibri"/>
            </a:endParaRPr>
          </a:p>
        </p:txBody>
      </p:sp>
      <p:sp>
        <p:nvSpPr>
          <p:cNvPr id="543" name="Straight Connector 7"/>
          <p:cNvSpPr/>
          <p:nvPr/>
        </p:nvSpPr>
        <p:spPr>
          <a:xfrm flipH="1">
            <a:off x="7617960" y="1601640"/>
            <a:ext cx="3240" cy="4496040"/>
          </a:xfrm>
          <a:prstGeom prst="line">
            <a:avLst/>
          </a:prstGeom>
          <a:ln w="19080">
            <a:solidFill>
              <a:srgbClr val="000000"/>
            </a:solidFill>
            <a:prstDash val="dash"/>
            <a:miter/>
          </a:ln>
        </p:spPr>
        <p:style>
          <a:lnRef idx="0">
            <a:scrgbClr r="0" g="0" b="0"/>
          </a:lnRef>
          <a:fillRef idx="0">
            <a:scrgbClr r="0" g="0" b="0"/>
          </a:fillRef>
          <a:effectRef idx="0">
            <a:scrgbClr r="0" g="0" b="0"/>
          </a:effectRef>
          <a:fontRef idx="minor"/>
        </p:style>
        <p:txBody>
          <a:bodyPr lIns="90000" tIns="46800" rIns="90000" bIns="46800" anchor="t">
            <a:noAutofit/>
          </a:bodyPr>
          <a:lstStyle/>
          <a:p>
            <a:endParaRPr lang="en-US" sz="1800" b="0" u="none" strike="noStrike">
              <a:solidFill>
                <a:srgbClr val="000000"/>
              </a:solidFill>
              <a:effectLst/>
              <a:uFillTx/>
              <a:latin typeface="Calibri"/>
            </a:endParaRPr>
          </a:p>
        </p:txBody>
      </p:sp>
      <p:cxnSp>
        <p:nvCxnSpPr>
          <p:cNvPr id="544" name="Straight Arrow Connector 10"/>
          <p:cNvCxnSpPr/>
          <p:nvPr/>
        </p:nvCxnSpPr>
        <p:spPr>
          <a:xfrm flipH="1">
            <a:off x="1674000" y="2514240"/>
            <a:ext cx="2520" cy="1221480"/>
          </a:xfrm>
          <a:prstGeom prst="straightConnector1">
            <a:avLst/>
          </a:prstGeom>
          <a:ln w="9360">
            <a:solidFill>
              <a:srgbClr val="000000"/>
            </a:solidFill>
            <a:miter/>
            <a:tailEnd type="arrow" w="med" len="med"/>
          </a:ln>
        </p:spPr>
      </p:cxnSp>
      <p:cxnSp>
        <p:nvCxnSpPr>
          <p:cNvPr id="545" name="Straight Arrow Connector 12"/>
          <p:cNvCxnSpPr/>
          <p:nvPr/>
        </p:nvCxnSpPr>
        <p:spPr>
          <a:xfrm flipH="1">
            <a:off x="2742840" y="2514240"/>
            <a:ext cx="2160" cy="1221480"/>
          </a:xfrm>
          <a:prstGeom prst="straightConnector1">
            <a:avLst/>
          </a:prstGeom>
          <a:ln w="9360">
            <a:solidFill>
              <a:srgbClr val="000000"/>
            </a:solidFill>
            <a:miter/>
            <a:tailEnd type="arrow" w="med" len="med"/>
          </a:ln>
        </p:spPr>
      </p:cxnSp>
      <p:cxnSp>
        <p:nvCxnSpPr>
          <p:cNvPr id="546" name="Straight Arrow Connector 13"/>
          <p:cNvCxnSpPr/>
          <p:nvPr/>
        </p:nvCxnSpPr>
        <p:spPr>
          <a:xfrm flipH="1">
            <a:off x="3962160" y="2514240"/>
            <a:ext cx="2160" cy="1221480"/>
          </a:xfrm>
          <a:prstGeom prst="straightConnector1">
            <a:avLst/>
          </a:prstGeom>
          <a:ln w="9360">
            <a:solidFill>
              <a:srgbClr val="000000"/>
            </a:solidFill>
            <a:miter/>
            <a:tailEnd type="arrow" w="med" len="med"/>
          </a:ln>
        </p:spPr>
      </p:cxnSp>
      <p:cxnSp>
        <p:nvCxnSpPr>
          <p:cNvPr id="547" name="Straight Arrow Connector 14"/>
          <p:cNvCxnSpPr/>
          <p:nvPr/>
        </p:nvCxnSpPr>
        <p:spPr>
          <a:xfrm flipH="1">
            <a:off x="5562360" y="2590560"/>
            <a:ext cx="2160" cy="1221480"/>
          </a:xfrm>
          <a:prstGeom prst="straightConnector1">
            <a:avLst/>
          </a:prstGeom>
          <a:ln w="9360">
            <a:solidFill>
              <a:srgbClr val="000000"/>
            </a:solidFill>
            <a:miter/>
            <a:tailEnd type="arrow" w="med" len="med"/>
          </a:ln>
        </p:spPr>
      </p:cxnSp>
      <p:cxnSp>
        <p:nvCxnSpPr>
          <p:cNvPr id="548" name="Straight Arrow Connector 16"/>
          <p:cNvCxnSpPr/>
          <p:nvPr/>
        </p:nvCxnSpPr>
        <p:spPr>
          <a:xfrm flipV="1">
            <a:off x="1905120" y="3733200"/>
            <a:ext cx="2160" cy="1448280"/>
          </a:xfrm>
          <a:prstGeom prst="straightConnector1">
            <a:avLst/>
          </a:prstGeom>
          <a:ln w="9360">
            <a:solidFill>
              <a:srgbClr val="000000"/>
            </a:solidFill>
            <a:miter/>
            <a:tailEnd type="arrow" w="med" len="med"/>
          </a:ln>
        </p:spPr>
      </p:cxnSp>
      <p:cxnSp>
        <p:nvCxnSpPr>
          <p:cNvPr id="549" name="Straight Arrow Connector 17"/>
          <p:cNvCxnSpPr/>
          <p:nvPr/>
        </p:nvCxnSpPr>
        <p:spPr>
          <a:xfrm flipV="1">
            <a:off x="3200400" y="3733200"/>
            <a:ext cx="2160" cy="1448280"/>
          </a:xfrm>
          <a:prstGeom prst="straightConnector1">
            <a:avLst/>
          </a:prstGeom>
          <a:ln w="9360">
            <a:solidFill>
              <a:srgbClr val="000000"/>
            </a:solidFill>
            <a:miter/>
            <a:tailEnd type="arrow" w="med" len="med"/>
          </a:ln>
        </p:spPr>
      </p:cxnSp>
      <p:cxnSp>
        <p:nvCxnSpPr>
          <p:cNvPr id="550" name="Straight Arrow Connector 18"/>
          <p:cNvCxnSpPr/>
          <p:nvPr/>
        </p:nvCxnSpPr>
        <p:spPr>
          <a:xfrm flipV="1">
            <a:off x="4572000" y="3809520"/>
            <a:ext cx="2160" cy="1448640"/>
          </a:xfrm>
          <a:prstGeom prst="straightConnector1">
            <a:avLst/>
          </a:prstGeom>
          <a:ln w="9360">
            <a:solidFill>
              <a:srgbClr val="000000"/>
            </a:solidFill>
            <a:miter/>
            <a:tailEnd type="arrow" w="med" len="med"/>
          </a:ln>
        </p:spPr>
      </p:cxnSp>
      <p:cxnSp>
        <p:nvCxnSpPr>
          <p:cNvPr id="551" name="Straight Arrow Connector 19"/>
          <p:cNvCxnSpPr/>
          <p:nvPr/>
        </p:nvCxnSpPr>
        <p:spPr>
          <a:xfrm flipV="1">
            <a:off x="6094800" y="3809520"/>
            <a:ext cx="2520" cy="1448640"/>
          </a:xfrm>
          <a:prstGeom prst="straightConnector1">
            <a:avLst/>
          </a:prstGeom>
          <a:ln w="9360">
            <a:solidFill>
              <a:srgbClr val="000000"/>
            </a:solidFill>
            <a:miter/>
            <a:tailEnd type="arrow" w="med" len="med"/>
          </a:ln>
        </p:spPr>
      </p:cxnSp>
      <p:sp>
        <p:nvSpPr>
          <p:cNvPr id="552" name="TextBox 20"/>
          <p:cNvSpPr/>
          <p:nvPr/>
        </p:nvSpPr>
        <p:spPr>
          <a:xfrm>
            <a:off x="1066680" y="2057400"/>
            <a:ext cx="1143000" cy="520920"/>
          </a:xfrm>
          <a:prstGeom prst="rect">
            <a:avLst/>
          </a:prstGeom>
          <a:noFill/>
          <a:ln w="19080">
            <a:solidFill>
              <a:srgbClr val="000000"/>
            </a:solidFill>
            <a:miter/>
          </a:ln>
          <a:effectLst>
            <a:outerShdw dist="50760" dir="5400000" rotWithShape="0">
              <a:srgbClr val="F4B183"/>
            </a:outerShdw>
          </a:effectLst>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0000"/>
                </a:solidFill>
                <a:effectLst/>
                <a:uFillTx/>
                <a:latin typeface="Calibri"/>
              </a:rPr>
              <a:t>Lack of Templates</a:t>
            </a:r>
            <a:endParaRPr lang="en-US" sz="1400" b="0" u="none" strike="noStrike">
              <a:solidFill>
                <a:srgbClr val="000000"/>
              </a:solidFill>
              <a:effectLst/>
              <a:uFillTx/>
              <a:latin typeface="Calibri"/>
            </a:endParaRPr>
          </a:p>
        </p:txBody>
      </p:sp>
      <p:sp>
        <p:nvSpPr>
          <p:cNvPr id="553" name="TextBox 21"/>
          <p:cNvSpPr/>
          <p:nvPr/>
        </p:nvSpPr>
        <p:spPr>
          <a:xfrm>
            <a:off x="2286000" y="2057400"/>
            <a:ext cx="1143000" cy="459720"/>
          </a:xfrm>
          <a:prstGeom prst="rect">
            <a:avLst/>
          </a:prstGeom>
          <a:noFill/>
          <a:ln w="19080">
            <a:solidFill>
              <a:srgbClr val="000000"/>
            </a:solidFill>
            <a:miter/>
          </a:ln>
          <a:effectLst>
            <a:outerShdw dist="50760" dir="5400000" rotWithShape="0">
              <a:srgbClr val="F4B183"/>
            </a:outerShdw>
          </a:effectLst>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Calibri"/>
              </a:rPr>
              <a:t>Does not meet needs</a:t>
            </a:r>
            <a:endParaRPr lang="en-US" sz="1200" b="0" u="none" strike="noStrike">
              <a:solidFill>
                <a:srgbClr val="000000"/>
              </a:solidFill>
              <a:effectLst/>
              <a:uFillTx/>
              <a:latin typeface="Calibri"/>
            </a:endParaRPr>
          </a:p>
        </p:txBody>
      </p:sp>
      <p:sp>
        <p:nvSpPr>
          <p:cNvPr id="554" name="TextBox 22"/>
          <p:cNvSpPr/>
          <p:nvPr/>
        </p:nvSpPr>
        <p:spPr>
          <a:xfrm>
            <a:off x="3505320" y="2057400"/>
            <a:ext cx="1143000" cy="520920"/>
          </a:xfrm>
          <a:prstGeom prst="rect">
            <a:avLst/>
          </a:prstGeom>
          <a:noFill/>
          <a:ln w="19080">
            <a:solidFill>
              <a:srgbClr val="000000"/>
            </a:solidFill>
            <a:miter/>
          </a:ln>
          <a:effectLst>
            <a:outerShdw dist="50760" dir="5400000" rotWithShape="0">
              <a:srgbClr val="F4B183"/>
            </a:outerShdw>
          </a:effectLst>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0000"/>
                </a:solidFill>
                <a:effectLst/>
                <a:uFillTx/>
                <a:latin typeface="Calibri"/>
              </a:rPr>
              <a:t>No access to training</a:t>
            </a:r>
            <a:endParaRPr lang="en-US" sz="1400" b="0" u="none" strike="noStrike">
              <a:solidFill>
                <a:srgbClr val="000000"/>
              </a:solidFill>
              <a:effectLst/>
              <a:uFillTx/>
              <a:latin typeface="Calibri"/>
            </a:endParaRPr>
          </a:p>
        </p:txBody>
      </p:sp>
      <p:sp>
        <p:nvSpPr>
          <p:cNvPr id="555" name="TextBox 23"/>
          <p:cNvSpPr/>
          <p:nvPr/>
        </p:nvSpPr>
        <p:spPr>
          <a:xfrm>
            <a:off x="4876920" y="2057400"/>
            <a:ext cx="1295280" cy="459720"/>
          </a:xfrm>
          <a:prstGeom prst="rect">
            <a:avLst/>
          </a:prstGeom>
          <a:noFill/>
          <a:ln w="19080">
            <a:solidFill>
              <a:srgbClr val="000000"/>
            </a:solidFill>
            <a:miter/>
          </a:ln>
          <a:effectLst>
            <a:outerShdw dist="50760" dir="5400000" rotWithShape="0">
              <a:srgbClr val="F4B183"/>
            </a:outerShdw>
          </a:effectLst>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0000"/>
                </a:solidFill>
                <a:effectLst/>
                <a:uFillTx/>
                <a:latin typeface="Calibri"/>
              </a:rPr>
              <a:t>Overburdened by process</a:t>
            </a:r>
            <a:endParaRPr lang="en-US" sz="1200" b="0" u="none" strike="noStrike">
              <a:solidFill>
                <a:srgbClr val="000000"/>
              </a:solidFill>
              <a:effectLst/>
              <a:uFillTx/>
              <a:latin typeface="Calibri"/>
            </a:endParaRPr>
          </a:p>
        </p:txBody>
      </p:sp>
      <p:sp>
        <p:nvSpPr>
          <p:cNvPr id="556" name="TextBox 24"/>
          <p:cNvSpPr/>
          <p:nvPr/>
        </p:nvSpPr>
        <p:spPr>
          <a:xfrm>
            <a:off x="1297080" y="5180040"/>
            <a:ext cx="1143000" cy="459720"/>
          </a:xfrm>
          <a:prstGeom prst="rect">
            <a:avLst/>
          </a:prstGeom>
          <a:noFill/>
          <a:ln w="19080">
            <a:solidFill>
              <a:srgbClr val="000000"/>
            </a:solidFill>
            <a:miter/>
          </a:ln>
          <a:effectLst>
            <a:outerShdw dist="50760" dir="5400000" rotWithShape="0">
              <a:srgbClr val="F4B183"/>
            </a:outerShdw>
          </a:effectLst>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b="1" u="none" strike="noStrike">
                <a:solidFill>
                  <a:srgbClr val="006600"/>
                </a:solidFill>
                <a:effectLst/>
                <a:uFillTx/>
                <a:latin typeface="Calibri"/>
              </a:rPr>
              <a:t>Process Documented</a:t>
            </a:r>
            <a:endParaRPr lang="en-US" sz="1200" b="0" u="none" strike="noStrike">
              <a:solidFill>
                <a:srgbClr val="000000"/>
              </a:solidFill>
              <a:effectLst/>
              <a:uFillTx/>
              <a:latin typeface="Calibri"/>
            </a:endParaRPr>
          </a:p>
        </p:txBody>
      </p:sp>
      <p:sp>
        <p:nvSpPr>
          <p:cNvPr id="557" name="TextBox 25"/>
          <p:cNvSpPr/>
          <p:nvPr/>
        </p:nvSpPr>
        <p:spPr>
          <a:xfrm>
            <a:off x="2666880" y="5181480"/>
            <a:ext cx="1143000" cy="520920"/>
          </a:xfrm>
          <a:prstGeom prst="rect">
            <a:avLst/>
          </a:prstGeom>
          <a:noFill/>
          <a:ln w="19080">
            <a:solidFill>
              <a:srgbClr val="000000"/>
            </a:solidFill>
            <a:miter/>
          </a:ln>
          <a:effectLst>
            <a:outerShdw dist="50760" dir="5400000" rotWithShape="0">
              <a:srgbClr val="F4B183"/>
            </a:outerShdw>
          </a:effectLst>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6600"/>
                </a:solidFill>
                <a:effectLst/>
                <a:uFillTx/>
                <a:latin typeface="Calibri"/>
              </a:rPr>
              <a:t>Project reviews</a:t>
            </a:r>
            <a:endParaRPr lang="en-US" sz="1400" b="0" u="none" strike="noStrike">
              <a:solidFill>
                <a:srgbClr val="000000"/>
              </a:solidFill>
              <a:effectLst/>
              <a:uFillTx/>
              <a:latin typeface="Calibri"/>
            </a:endParaRPr>
          </a:p>
        </p:txBody>
      </p:sp>
      <p:sp>
        <p:nvSpPr>
          <p:cNvPr id="558" name="TextBox 26"/>
          <p:cNvSpPr/>
          <p:nvPr/>
        </p:nvSpPr>
        <p:spPr>
          <a:xfrm>
            <a:off x="4038480" y="5257800"/>
            <a:ext cx="1143000" cy="520920"/>
          </a:xfrm>
          <a:prstGeom prst="rect">
            <a:avLst/>
          </a:prstGeom>
          <a:noFill/>
          <a:ln w="19080">
            <a:solidFill>
              <a:srgbClr val="000000"/>
            </a:solidFill>
            <a:miter/>
          </a:ln>
          <a:effectLst>
            <a:outerShdw dist="50760" dir="5400000" rotWithShape="0">
              <a:srgbClr val="F4B183"/>
            </a:outerShdw>
          </a:effectLst>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6600"/>
                </a:solidFill>
                <a:effectLst/>
                <a:uFillTx/>
                <a:latin typeface="Calibri"/>
              </a:rPr>
              <a:t>Scheduled training</a:t>
            </a:r>
            <a:endParaRPr lang="en-US" sz="1400" b="0" u="none" strike="noStrike">
              <a:solidFill>
                <a:srgbClr val="000000"/>
              </a:solidFill>
              <a:effectLst/>
              <a:uFillTx/>
              <a:latin typeface="Calibri"/>
            </a:endParaRPr>
          </a:p>
        </p:txBody>
      </p:sp>
      <p:sp>
        <p:nvSpPr>
          <p:cNvPr id="559" name="TextBox 27"/>
          <p:cNvSpPr/>
          <p:nvPr/>
        </p:nvSpPr>
        <p:spPr>
          <a:xfrm>
            <a:off x="5638680" y="5257800"/>
            <a:ext cx="1143000" cy="520920"/>
          </a:xfrm>
          <a:prstGeom prst="rect">
            <a:avLst/>
          </a:prstGeom>
          <a:noFill/>
          <a:ln w="19080">
            <a:solidFill>
              <a:srgbClr val="000000"/>
            </a:solidFill>
            <a:miter/>
          </a:ln>
          <a:effectLst>
            <a:outerShdw dist="50760" dir="5400000" rotWithShape="0">
              <a:srgbClr val="F4B183"/>
            </a:outerShdw>
          </a:effectLst>
        </p:spPr>
        <p:style>
          <a:lnRef idx="0">
            <a:scrgbClr r="0" g="0" b="0"/>
          </a:lnRef>
          <a:fillRef idx="0">
            <a:scrgbClr r="0" g="0" b="0"/>
          </a:fillRef>
          <a:effectRef idx="0">
            <a:scrgbClr r="0" g="0" b="0"/>
          </a:effectRef>
          <a:fontRef idx="minor"/>
        </p:style>
        <p:txBody>
          <a:bodyPr lIns="90000" tIns="46800" rIns="90000" bIns="46800" anchor="t">
            <a:sp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u="none" strike="noStrike">
                <a:solidFill>
                  <a:srgbClr val="006600"/>
                </a:solidFill>
                <a:effectLst/>
                <a:uFillTx/>
                <a:latin typeface="Calibri"/>
              </a:rPr>
              <a:t>Consulting available</a:t>
            </a:r>
            <a:endParaRPr lang="en-US" sz="1400" b="0" u="none" strike="noStrike">
              <a:solidFill>
                <a:srgbClr val="000000"/>
              </a:solidFill>
              <a:effectLst/>
              <a:uFillTx/>
              <a:latin typeface="Calibri"/>
            </a:endParaRPr>
          </a:p>
        </p:txBody>
      </p:sp>
      <p:sp>
        <p:nvSpPr>
          <p:cNvPr id="560" name="TextBox 28"/>
          <p:cNvSpPr/>
          <p:nvPr/>
        </p:nvSpPr>
        <p:spPr>
          <a:xfrm>
            <a:off x="7772400" y="2743200"/>
            <a:ext cx="1143000" cy="155628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t">
            <a:spAutoFit/>
          </a:bodyPr>
          <a:lstStyle/>
          <a:p>
            <a: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600" b="0" u="none" strike="noStrike">
                <a:solidFill>
                  <a:srgbClr val="ED7D31"/>
                </a:solidFill>
                <a:effectLst/>
                <a:uFillTx/>
                <a:latin typeface="Comic Sans MS"/>
                <a:ea typeface="Arial"/>
              </a:rPr>
              <a:t>Scope change control PP maturity values are below PD values</a:t>
            </a:r>
            <a:endParaRPr lang="en-US" sz="1600" b="0" u="none" strike="noStrike">
              <a:solidFill>
                <a:srgbClr val="000000"/>
              </a:solidFill>
              <a:effectLst/>
              <a:uFillTx/>
              <a:latin typeface="Calibri"/>
            </a:endParaRPr>
          </a:p>
        </p:txBody>
      </p:sp>
      <p:pic>
        <p:nvPicPr>
          <p:cNvPr id="561" name="TextBox 29"/>
          <p:cNvPicPr/>
          <p:nvPr/>
        </p:nvPicPr>
        <p:blipFill>
          <a:blip r:embed="rId2"/>
          <a:stretch/>
        </p:blipFill>
        <p:spPr>
          <a:xfrm>
            <a:off x="1590840" y="1395360"/>
            <a:ext cx="4267080" cy="463680"/>
          </a:xfrm>
          <a:prstGeom prst="rect">
            <a:avLst/>
          </a:prstGeom>
          <a:noFill/>
          <a:ln w="0">
            <a:noFill/>
          </a:ln>
        </p:spPr>
      </p:pic>
      <p:pic>
        <p:nvPicPr>
          <p:cNvPr id="562" name="TextBox 30"/>
          <p:cNvPicPr/>
          <p:nvPr/>
        </p:nvPicPr>
        <p:blipFill>
          <a:blip r:embed="rId3"/>
          <a:stretch/>
        </p:blipFill>
        <p:spPr>
          <a:xfrm>
            <a:off x="7699320" y="6022800"/>
            <a:ext cx="1292400" cy="457200"/>
          </a:xfrm>
          <a:prstGeom prst="rect">
            <a:avLst/>
          </a:prstGeom>
          <a:noFill/>
          <a:ln w="0">
            <a:noFill/>
          </a:ln>
        </p:spPr>
      </p:pic>
      <p:sp>
        <p:nvSpPr>
          <p:cNvPr id="56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6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352C8CB-3E6C-473F-8BD8-E23D4B18E0E6}" type="slidenum">
              <a:rPr lang="en-US" sz="900" b="0" u="none" strike="noStrike">
                <a:solidFill>
                  <a:srgbClr val="595959"/>
                </a:solidFill>
                <a:effectLst/>
                <a:uFillTx/>
                <a:latin typeface="Calibri"/>
              </a:rPr>
              <a:t>87</a:t>
            </a:fld>
            <a:endParaRPr lang="en-US" sz="900" b="0" u="none" strike="noStrike">
              <a:solidFill>
                <a:srgbClr val="000000"/>
              </a:solidFill>
              <a:effectLst/>
              <a:uFillTx/>
              <a:latin typeface="Calibri"/>
            </a:endParaRPr>
          </a:p>
        </p:txBody>
      </p:sp>
      <p:pic>
        <p:nvPicPr>
          <p:cNvPr id="565" name="TextBox 28"/>
          <p:cNvPicPr/>
          <p:nvPr/>
        </p:nvPicPr>
        <p:blipFill>
          <a:blip r:embed="rId4"/>
          <a:stretch/>
        </p:blipFill>
        <p:spPr>
          <a:xfrm>
            <a:off x="2944800" y="5883120"/>
            <a:ext cx="3333600" cy="462240"/>
          </a:xfrm>
          <a:prstGeom prst="rect">
            <a:avLst/>
          </a:prstGeom>
          <a:noFill/>
          <a:ln w="0">
            <a:noFill/>
          </a:ln>
        </p:spPr>
      </p:pic>
    </p:spTree>
  </p:cSld>
  <p:clrMapOvr>
    <a:masterClrMapping/>
  </p:clrMapOvr>
  <p:transition spd="med">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 name="PlaceHolder 1"/>
          <p:cNvSpPr>
            <a:spLocks noGrp="1"/>
          </p:cNvSpPr>
          <p:nvPr>
            <p:ph type="title"/>
          </p:nvPr>
        </p:nvSpPr>
        <p:spPr>
          <a:xfrm>
            <a:off x="762120" y="761760"/>
            <a:ext cx="7772400" cy="1469880"/>
          </a:xfrm>
          <a:prstGeom prst="rect">
            <a:avLst/>
          </a:prstGeom>
          <a:noFill/>
          <a:ln w="0">
            <a:noFill/>
          </a:ln>
        </p:spPr>
        <p:txBody>
          <a:bodyPr wrap="square" lIns="36576" tIns="18288" rIns="36576" bIns="18288" anchor="ctr">
            <a:normAutofit/>
          </a:bodyPr>
          <a:lstStyle/>
          <a:p>
            <a:pPr indent="0" algn="ctr">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500" b="0" u="none" strike="noStrike">
                <a:solidFill>
                  <a:srgbClr val="2E75B6"/>
                </a:solidFill>
                <a:effectLst/>
                <a:uFillTx/>
                <a:latin typeface="Cambria"/>
              </a:rPr>
              <a:t>Case Study 5</a:t>
            </a:r>
          </a:p>
        </p:txBody>
      </p:sp>
      <p:sp>
        <p:nvSpPr>
          <p:cNvPr id="567" name="PlaceHolder 2"/>
          <p:cNvSpPr>
            <a:spLocks noGrp="1"/>
          </p:cNvSpPr>
          <p:nvPr>
            <p:ph type="subTitle"/>
          </p:nvPr>
        </p:nvSpPr>
        <p:spPr>
          <a:xfrm>
            <a:off x="1143000" y="3601800"/>
            <a:ext cx="6858000" cy="1655640"/>
          </a:xfrm>
          <a:prstGeom prst="rect">
            <a:avLst/>
          </a:prstGeom>
          <a:noFill/>
          <a:ln w="0">
            <a:noFill/>
          </a:ln>
        </p:spPr>
        <p:txBody>
          <a:bodyPr lIns="0" tIns="0" rIns="0" bIns="0" anchor="t">
            <a:spAutoFit/>
          </a:bodyPr>
          <a:lstStyle/>
          <a:p>
            <a:pPr indent="0" algn="ctr">
              <a:lnSpc>
                <a:spcPct val="90000"/>
              </a:lnSpc>
              <a:spcBef>
                <a:spcPts val="788"/>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525252"/>
              </a:solidFill>
              <a:effectLst/>
              <a:uFillTx/>
              <a:latin typeface="Calibri"/>
            </a:endParaRPr>
          </a:p>
        </p:txBody>
      </p:sp>
      <p:pic>
        <p:nvPicPr>
          <p:cNvPr id="568" name="Picture 2" descr="C:\Users\Richard\Pictures\Microsoft Clip Organizer\j0284878.jpg"/>
          <p:cNvPicPr/>
          <p:nvPr/>
        </p:nvPicPr>
        <p:blipFill>
          <a:blip r:embed="rId2"/>
          <a:stretch/>
        </p:blipFill>
        <p:spPr>
          <a:xfrm>
            <a:off x="2590920" y="2971800"/>
            <a:ext cx="3657600" cy="2378160"/>
          </a:xfrm>
          <a:prstGeom prst="rect">
            <a:avLst/>
          </a:prstGeom>
          <a:noFill/>
          <a:ln w="0">
            <a:noFill/>
          </a:ln>
        </p:spPr>
      </p:pic>
      <p:sp>
        <p:nvSpPr>
          <p:cNvPr id="569" name="Date Placeholder 2"/>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70" name="Slide Number Placeholder 3"/>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B87B698-8575-4D49-96E6-2EE38F2B9C60}" type="slidenum">
              <a:rPr lang="en-US" sz="900" b="0" u="none" strike="noStrike">
                <a:solidFill>
                  <a:srgbClr val="595959"/>
                </a:solidFill>
                <a:effectLst/>
                <a:uFillTx/>
                <a:latin typeface="Calibri"/>
              </a:rPr>
              <a:t>88</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 name="PlaceHolder 1"/>
          <p:cNvSpPr>
            <a:spLocks noGrp="1"/>
          </p:cNvSpPr>
          <p:nvPr>
            <p:ph type="title"/>
          </p:nvPr>
        </p:nvSpPr>
        <p:spPr>
          <a:xfrm>
            <a:off x="762120" y="761760"/>
            <a:ext cx="7772400" cy="1469880"/>
          </a:xfrm>
          <a:prstGeom prst="rect">
            <a:avLst/>
          </a:prstGeom>
          <a:noFill/>
          <a:ln w="0">
            <a:noFill/>
          </a:ln>
        </p:spPr>
        <p:txBody>
          <a:bodyPr wrap="square" lIns="36576" tIns="18288" rIns="36576" bIns="18288" anchor="ctr">
            <a:normAutofit/>
          </a:bodyPr>
          <a:lstStyle/>
          <a:p>
            <a:pPr indent="0" algn="ctr">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500" b="0" u="none" strike="noStrike">
                <a:solidFill>
                  <a:srgbClr val="2E75B6"/>
                </a:solidFill>
                <a:effectLst/>
                <a:uFillTx/>
                <a:latin typeface="Cambria"/>
              </a:rPr>
              <a:t>Case Study 5</a:t>
            </a:r>
          </a:p>
        </p:txBody>
      </p:sp>
      <p:sp>
        <p:nvSpPr>
          <p:cNvPr id="572" name="PlaceHolder 2"/>
          <p:cNvSpPr>
            <a:spLocks noGrp="1"/>
          </p:cNvSpPr>
          <p:nvPr>
            <p:ph type="subTitle"/>
          </p:nvPr>
        </p:nvSpPr>
        <p:spPr>
          <a:xfrm>
            <a:off x="1143000" y="3601800"/>
            <a:ext cx="6858000" cy="1655640"/>
          </a:xfrm>
          <a:prstGeom prst="rect">
            <a:avLst/>
          </a:prstGeom>
          <a:noFill/>
          <a:ln w="0">
            <a:noFill/>
          </a:ln>
        </p:spPr>
        <p:txBody>
          <a:bodyPr lIns="0" tIns="0" rIns="0" bIns="0" anchor="t">
            <a:spAutoFit/>
          </a:bodyPr>
          <a:lstStyle/>
          <a:p>
            <a:pPr indent="0" algn="ctr">
              <a:lnSpc>
                <a:spcPct val="90000"/>
              </a:lnSpc>
              <a:spcBef>
                <a:spcPts val="788"/>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525252"/>
              </a:solidFill>
              <a:effectLst/>
              <a:uFillTx/>
              <a:latin typeface="Calibri"/>
            </a:endParaRPr>
          </a:p>
        </p:txBody>
      </p:sp>
      <p:pic>
        <p:nvPicPr>
          <p:cNvPr id="573" name="Picture 2" descr="C:\Users\Richard\Pictures\Microsoft Clip Organizer\j0284878.jpg"/>
          <p:cNvPicPr/>
          <p:nvPr/>
        </p:nvPicPr>
        <p:blipFill>
          <a:blip r:embed="rId2"/>
          <a:stretch/>
        </p:blipFill>
        <p:spPr>
          <a:xfrm>
            <a:off x="2590920" y="2971800"/>
            <a:ext cx="3657600" cy="2378160"/>
          </a:xfrm>
          <a:prstGeom prst="rect">
            <a:avLst/>
          </a:prstGeom>
          <a:noFill/>
          <a:ln w="0">
            <a:noFill/>
          </a:ln>
        </p:spPr>
      </p:pic>
      <p:sp>
        <p:nvSpPr>
          <p:cNvPr id="574" name="Date Placeholder 2"/>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75" name="Slide Number Placeholder 3"/>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CAEA8EF-972B-4FCA-9978-5924BB5A8A17}" type="slidenum">
              <a:rPr lang="en-US" sz="900" b="0" u="none" strike="noStrike">
                <a:solidFill>
                  <a:srgbClr val="595959"/>
                </a:solidFill>
                <a:effectLst/>
                <a:uFillTx/>
                <a:latin typeface="Calibri"/>
              </a:rPr>
              <a:t>89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ComPete –A Process Improvement Story</a:t>
            </a:r>
          </a:p>
        </p:txBody>
      </p:sp>
      <p:sp>
        <p:nvSpPr>
          <p:cNvPr id="577" name="PlaceHolder 2"/>
          <p:cNvSpPr>
            <a:spLocks noGrp="1"/>
          </p:cNvSpPr>
          <p:nvPr>
            <p:ph/>
          </p:nvPr>
        </p:nvSpPr>
        <p:spPr>
          <a:xfrm>
            <a:off x="380880" y="2098800"/>
            <a:ext cx="4267440" cy="4114800"/>
          </a:xfrm>
          <a:prstGeom prst="rect">
            <a:avLst/>
          </a:prstGeom>
          <a:noFill/>
          <a:ln w="0">
            <a:noFill/>
          </a:ln>
        </p:spPr>
        <p:txBody>
          <a:bodyPr lIns="91440" tIns="45720" rIns="91440" bIns="4572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This also lead V.K. and the RPF team to look at project team skills to determine where there might be deficiencies in basic project skills</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results of that analysis are shown in the Kiviatt or Radar chart on the next slide</a:t>
            </a:r>
          </a:p>
        </p:txBody>
      </p:sp>
      <p:pic>
        <p:nvPicPr>
          <p:cNvPr id="578"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57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8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1DD0539-C113-4F56-B12B-81E45261F402}" type="slidenum">
              <a:rPr lang="en-US" sz="900" b="0" u="none" strike="noStrike">
                <a:solidFill>
                  <a:srgbClr val="595959"/>
                </a:solidFill>
                <a:effectLst/>
                <a:uFillTx/>
                <a:latin typeface="Calibri"/>
              </a:rPr>
              <a:t>90</a:t>
            </a:fld>
            <a:endParaRPr lang="en-US" sz="900" b="0" u="none" strike="noStrike">
              <a:solidFill>
                <a:srgbClr val="000000"/>
              </a:solidFill>
              <a:effectLst/>
              <a:uFillTx/>
              <a:latin typeface="Calibri"/>
            </a:endParaRPr>
          </a:p>
        </p:txBody>
      </p:sp>
      <p:pic>
        <p:nvPicPr>
          <p:cNvPr id="581" name="Picture 4" descr="A close up of a map&#10;&#10;Description generated with very high confidence"/>
          <p:cNvPicPr/>
          <p:nvPr/>
        </p:nvPicPr>
        <p:blipFill>
          <a:blip r:embed="rId3"/>
          <a:stretch/>
        </p:blipFill>
        <p:spPr>
          <a:xfrm>
            <a:off x="5029200" y="1676520"/>
            <a:ext cx="3616200" cy="4660920"/>
          </a:xfrm>
          <a:prstGeom prst="rect">
            <a:avLst/>
          </a:prstGeom>
          <a:noFill/>
          <a:ln w="0">
            <a:noFill/>
          </a:ln>
        </p:spPr>
      </p:pic>
    </p:spTree>
  </p:cSld>
  <p:clrMapOvr>
    <a:masterClrMapping/>
  </p:clrMapOvr>
  <p:transition spd="med">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ComPete –Skill Profile</a:t>
            </a:r>
          </a:p>
        </p:txBody>
      </p:sp>
      <p:pic>
        <p:nvPicPr>
          <p:cNvPr id="583" name="Chart 3"/>
          <p:cNvPicPr/>
          <p:nvPr/>
        </p:nvPicPr>
        <p:blipFill>
          <a:blip r:embed="rId2"/>
          <a:stretch/>
        </p:blipFill>
        <p:spPr>
          <a:xfrm>
            <a:off x="1450800" y="1755720"/>
            <a:ext cx="6626520" cy="4340160"/>
          </a:xfrm>
          <a:prstGeom prst="rect">
            <a:avLst/>
          </a:prstGeom>
          <a:noFill/>
          <a:ln w="0">
            <a:noFill/>
          </a:ln>
        </p:spPr>
      </p:pic>
      <p:sp>
        <p:nvSpPr>
          <p:cNvPr id="58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8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0764B28-7A46-4B13-990B-D33C6F499400}" type="slidenum">
              <a:rPr lang="en-US" sz="900" b="0" u="none" strike="noStrike">
                <a:solidFill>
                  <a:srgbClr val="595959"/>
                </a:solidFill>
                <a:effectLst/>
                <a:uFillTx/>
                <a:latin typeface="Calibri"/>
              </a:rPr>
              <a:t>91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ComPete –A Process Improvement Story</a:t>
            </a:r>
          </a:p>
        </p:txBody>
      </p:sp>
      <p:sp>
        <p:nvSpPr>
          <p:cNvPr id="587" name="PlaceHolder 2"/>
          <p:cNvSpPr>
            <a:spLocks noGrp="1"/>
          </p:cNvSpPr>
          <p:nvPr>
            <p:ph/>
          </p:nvPr>
        </p:nvSpPr>
        <p:spPr>
          <a:xfrm>
            <a:off x="1287360" y="2743200"/>
            <a:ext cx="7772400" cy="4114800"/>
          </a:xfrm>
          <a:prstGeom prst="rect">
            <a:avLst/>
          </a:prstGeom>
          <a:noFill/>
          <a:ln w="0">
            <a:noFill/>
          </a:ln>
        </p:spPr>
        <p:txBody>
          <a:bodyPr lIns="91440" tIns="45720" rIns="91440" bIns="45720"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There were other techniques available to the RP team to find out why ComPete projects had a high failure rate</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Some of them are listed below:</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Force field analysis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Root cause analysis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Pareto charts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Cause-effect graphs</a:t>
            </a:r>
          </a:p>
          <a:p>
            <a:pPr marL="514440" lvl="1" indent="0">
              <a:lnSpc>
                <a:spcPct val="90000"/>
              </a:lnSpc>
              <a:spcBef>
                <a:spcPts val="675"/>
              </a:spcBef>
              <a:buNone/>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1800" b="0" u="none" strike="noStrike">
              <a:solidFill>
                <a:srgbClr val="000000"/>
              </a:solidFill>
              <a:effectLst/>
              <a:uFillTx/>
              <a:latin typeface="Calibri"/>
            </a:endParaRPr>
          </a:p>
        </p:txBody>
      </p:sp>
      <p:pic>
        <p:nvPicPr>
          <p:cNvPr id="588" name="Picture 8" descr="C:\Users\rscudder\AppData\Local\Microsoft\Windows\Temporary Internet Files\Content.IE5\MB8V7PMO\MPj04358830000[1].jpg"/>
          <p:cNvPicPr/>
          <p:nvPr/>
        </p:nvPicPr>
        <p:blipFill>
          <a:blip r:embed="rId2"/>
          <a:stretch/>
        </p:blipFill>
        <p:spPr>
          <a:xfrm>
            <a:off x="380880" y="304920"/>
            <a:ext cx="1752840" cy="1239840"/>
          </a:xfrm>
          <a:prstGeom prst="rect">
            <a:avLst/>
          </a:prstGeom>
          <a:noFill/>
          <a:ln w="0">
            <a:noFill/>
          </a:ln>
        </p:spPr>
      </p:pic>
      <p:sp>
        <p:nvSpPr>
          <p:cNvPr id="58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9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627E0D0-7058-446D-88A5-065C76F4C8D6}" type="slidenum">
              <a:rPr lang="en-US" sz="900" b="0" u="none" strike="noStrike">
                <a:solidFill>
                  <a:srgbClr val="595959"/>
                </a:solidFill>
                <a:effectLst/>
                <a:uFillTx/>
                <a:latin typeface="Calibri"/>
              </a:rPr>
              <a:t>92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PlaceHolder 1"/>
          <p:cNvSpPr>
            <a:spLocks noGrp="1"/>
          </p:cNvSpPr>
          <p:nvPr>
            <p:ph type="title"/>
          </p:nvPr>
        </p:nvSpPr>
        <p:spPr>
          <a:xfrm>
            <a:off x="3657600" y="228240"/>
            <a:ext cx="5486400" cy="114300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600" b="0" u="none" strike="noStrike">
                <a:solidFill>
                  <a:srgbClr val="2E75B6"/>
                </a:solidFill>
                <a:effectLst/>
                <a:uFillTx/>
                <a:latin typeface="Cambria"/>
              </a:rPr>
              <a:t>ComPete –A Process Improvement Story</a:t>
            </a:r>
          </a:p>
        </p:txBody>
      </p:sp>
      <p:sp>
        <p:nvSpPr>
          <p:cNvPr id="592" name="PlaceHolder 2"/>
          <p:cNvSpPr>
            <a:spLocks noGrp="1"/>
          </p:cNvSpPr>
          <p:nvPr>
            <p:ph/>
          </p:nvPr>
        </p:nvSpPr>
        <p:spPr>
          <a:xfrm>
            <a:off x="0" y="1981080"/>
            <a:ext cx="7772400" cy="4114800"/>
          </a:xfrm>
          <a:prstGeom prst="rect">
            <a:avLst/>
          </a:prstGeom>
          <a:noFill/>
          <a:ln w="0">
            <a:noFill/>
          </a:ln>
        </p:spPr>
        <p:txBody>
          <a:bodyPr lIns="91440" tIns="45720" rIns="91440" bIns="45720" anchor="t">
            <a:normAutofit/>
          </a:bodyPr>
          <a:lstStyle/>
          <a:p>
            <a:pPr marL="171360" indent="-171360">
              <a:lnSpc>
                <a:spcPct val="80000"/>
              </a:lnSpc>
              <a:spcBef>
                <a:spcPts val="901"/>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Process Improvement considerations:</a:t>
            </a:r>
          </a:p>
          <a:p>
            <a:pPr marL="171360" indent="-171360">
              <a:lnSpc>
                <a:spcPct val="80000"/>
              </a:lnSpc>
              <a:spcBef>
                <a:spcPts val="901"/>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	1) There are a variety of techniques which can be used to improve project and program processes.</a:t>
            </a:r>
          </a:p>
          <a:p>
            <a:pPr marL="171360" indent="-171360">
              <a:lnSpc>
                <a:spcPct val="80000"/>
              </a:lnSpc>
              <a:spcBef>
                <a:spcPts val="901"/>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	2) Many organizations have not done the level of analysis and process improvement discussed in this section.</a:t>
            </a:r>
          </a:p>
          <a:p>
            <a:pPr marL="171360" indent="-171360">
              <a:lnSpc>
                <a:spcPct val="80000"/>
              </a:lnSpc>
              <a:spcBef>
                <a:spcPts val="901"/>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	3) Improvement efforts are almost always exploratory early in the process.  There is a lot of guesswork and learning of new tools.</a:t>
            </a:r>
          </a:p>
          <a:p>
            <a:pPr marL="171360" indent="-171360">
              <a:lnSpc>
                <a:spcPct val="80000"/>
              </a:lnSpc>
              <a:spcBef>
                <a:spcPts val="901"/>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	4) Process changes affect the culture of your organization.</a:t>
            </a:r>
          </a:p>
          <a:p>
            <a:pPr marL="171360" indent="-171360">
              <a:lnSpc>
                <a:spcPct val="80000"/>
              </a:lnSpc>
              <a:spcBef>
                <a:spcPts val="901"/>
              </a:spcBef>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	5) Therefore, make limited amounts of changes, giving time to the project teams to learn the new approaches.</a:t>
            </a:r>
          </a:p>
        </p:txBody>
      </p:sp>
      <p:pic>
        <p:nvPicPr>
          <p:cNvPr id="593" name="Picture 4" descr="C:\Users\rscudder\My Pictures\Business\PM4.jpg"/>
          <p:cNvPicPr/>
          <p:nvPr/>
        </p:nvPicPr>
        <p:blipFill>
          <a:blip r:embed="rId2"/>
          <a:stretch/>
        </p:blipFill>
        <p:spPr>
          <a:xfrm>
            <a:off x="380880" y="228600"/>
            <a:ext cx="2114640" cy="1400040"/>
          </a:xfrm>
          <a:prstGeom prst="rect">
            <a:avLst/>
          </a:prstGeom>
          <a:noFill/>
          <a:ln w="0">
            <a:noFill/>
          </a:ln>
        </p:spPr>
      </p:pic>
      <p:sp>
        <p:nvSpPr>
          <p:cNvPr id="59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59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B68E67F-7557-4074-9AC4-16C947884A02}" type="slidenum">
              <a:rPr lang="en-US" sz="900" b="0" u="none" strike="noStrike">
                <a:solidFill>
                  <a:srgbClr val="595959"/>
                </a:solidFill>
                <a:effectLst/>
                <a:uFillTx/>
                <a:latin typeface="Calibri"/>
              </a:rPr>
              <a:t>93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 name="PlaceHolder 1"/>
          <p:cNvSpPr>
            <a:spLocks noGrp="1"/>
          </p:cNvSpPr>
          <p:nvPr>
            <p:ph type="title"/>
          </p:nvPr>
        </p:nvSpPr>
        <p:spPr>
          <a:xfrm>
            <a:off x="3195360" y="358920"/>
            <a:ext cx="572436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1" u="none" strike="noStrike">
                <a:solidFill>
                  <a:srgbClr val="2E75B6"/>
                </a:solidFill>
                <a:effectLst/>
                <a:uFillTx/>
                <a:latin typeface="Cambria"/>
              </a:rPr>
              <a:t>Balanced Scorecard</a:t>
            </a:r>
            <a:r>
              <a:rPr lang="en-US" sz="4000" b="0" u="none" strike="noStrike">
                <a:solidFill>
                  <a:srgbClr val="2E75B6"/>
                </a:solidFill>
                <a:effectLst/>
                <a:uFillTx/>
                <a:latin typeface="Cambria"/>
              </a:rPr>
              <a:t> (BSC)</a:t>
            </a:r>
          </a:p>
        </p:txBody>
      </p:sp>
      <p:sp>
        <p:nvSpPr>
          <p:cNvPr id="597" name="TextBox 596"/>
          <p:cNvSpPr txBox="1"/>
          <p:nvPr/>
        </p:nvSpPr>
        <p:spPr>
          <a:xfrm>
            <a:off x="1295280" y="2495160"/>
            <a:ext cx="734400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scorecard mentioned in the Metrics section can be taken to a higher level of usability, the Balanced Scorecard</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The Balanced Scorecard started as an improved measurement system</a:t>
            </a:r>
          </a:p>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It was developed by Drs. Robert Kaplan and David Norton, and first presented by them in a 1992 Harvard Business Review article</a:t>
            </a:r>
          </a:p>
        </p:txBody>
      </p:sp>
      <p:pic>
        <p:nvPicPr>
          <p:cNvPr id="598" name="Picture 5" descr="C:\Users\rscudder\My Pictures\Business\Complete.jpg"/>
          <p:cNvPicPr/>
          <p:nvPr/>
        </p:nvPicPr>
        <p:blipFill>
          <a:blip r:embed="rId2"/>
          <a:stretch/>
        </p:blipFill>
        <p:spPr>
          <a:xfrm>
            <a:off x="685800" y="380880"/>
            <a:ext cx="1623960" cy="1143000"/>
          </a:xfrm>
          <a:prstGeom prst="rect">
            <a:avLst/>
          </a:prstGeom>
          <a:noFill/>
          <a:ln w="0">
            <a:noFill/>
          </a:ln>
        </p:spPr>
      </p:pic>
      <p:sp>
        <p:nvSpPr>
          <p:cNvPr id="59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0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51BA3FC-6721-46CD-A9EF-369821ABE882}" type="slidenum">
              <a:rPr lang="en-US" sz="900" b="0" u="none" strike="noStrike">
                <a:solidFill>
                  <a:srgbClr val="595959"/>
                </a:solidFill>
                <a:effectLst/>
                <a:uFillTx/>
                <a:latin typeface="Calibri"/>
              </a:rPr>
              <a:t>94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 name="PlaceHolder 1"/>
          <p:cNvSpPr>
            <a:spLocks noGrp="1"/>
          </p:cNvSpPr>
          <p:nvPr>
            <p:ph type="title"/>
          </p:nvPr>
        </p:nvSpPr>
        <p:spPr>
          <a:xfrm>
            <a:off x="3116160" y="411120"/>
            <a:ext cx="519120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Balanced Scorecard</a:t>
            </a:r>
          </a:p>
        </p:txBody>
      </p:sp>
      <p:sp>
        <p:nvSpPr>
          <p:cNvPr id="602" name="TextBox 601"/>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Next, the BSC evolved into an improved management system</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People have used the BSC as a framework to organize</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Goal setting</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Planning</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Budgeting</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Resource allocation</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Etc</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400" b="0" u="none" strike="noStrike">
              <a:solidFill>
                <a:srgbClr val="000000"/>
              </a:solidFill>
              <a:effectLst/>
              <a:uFillTx/>
              <a:latin typeface="Calibri"/>
            </a:endParaRPr>
          </a:p>
        </p:txBody>
      </p:sp>
      <p:pic>
        <p:nvPicPr>
          <p:cNvPr id="603" name="Picture 5" descr="C:\Users\rscudder\My Pictures\Business\Complete.jpg"/>
          <p:cNvPicPr/>
          <p:nvPr/>
        </p:nvPicPr>
        <p:blipFill>
          <a:blip r:embed="rId2"/>
          <a:stretch/>
        </p:blipFill>
        <p:spPr>
          <a:xfrm>
            <a:off x="685800" y="380880"/>
            <a:ext cx="1623960" cy="1143000"/>
          </a:xfrm>
          <a:prstGeom prst="rect">
            <a:avLst/>
          </a:prstGeom>
          <a:noFill/>
          <a:ln w="0">
            <a:noFill/>
          </a:ln>
        </p:spPr>
      </p:pic>
      <p:sp>
        <p:nvSpPr>
          <p:cNvPr id="604"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05"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0F0275B-862C-41CA-B4A7-9B23BAE69C5E}" type="slidenum">
              <a:rPr lang="en-US" sz="900" b="0" u="none" strike="noStrike">
                <a:solidFill>
                  <a:srgbClr val="595959"/>
                </a:solidFill>
                <a:effectLst/>
                <a:uFillTx/>
                <a:latin typeface="Calibri"/>
              </a:rPr>
              <a:t>95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 name="PlaceHolder 1"/>
          <p:cNvSpPr>
            <a:spLocks noGrp="1"/>
          </p:cNvSpPr>
          <p:nvPr>
            <p:ph type="title"/>
          </p:nvPr>
        </p:nvSpPr>
        <p:spPr>
          <a:xfrm>
            <a:off x="3276720" y="274680"/>
            <a:ext cx="549576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Balanced Scorecard</a:t>
            </a:r>
          </a:p>
        </p:txBody>
      </p:sp>
      <p:sp>
        <p:nvSpPr>
          <p:cNvPr id="607" name="TextBox 606"/>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Now the BSC has evolved into a total </a:t>
            </a:r>
            <a:r>
              <a:rPr lang="en-US" sz="2800" b="0" u="sng" strike="noStrike">
                <a:solidFill>
                  <a:srgbClr val="000000"/>
                </a:solidFill>
                <a:effectLst/>
                <a:uFillTx/>
                <a:latin typeface="Calibri"/>
              </a:rPr>
              <a:t>strategy management</a:t>
            </a:r>
            <a:r>
              <a:rPr lang="en-US" sz="2800" b="0" u="none" strike="noStrike">
                <a:solidFill>
                  <a:srgbClr val="000000"/>
                </a:solidFill>
                <a:effectLst/>
                <a:uFillTx/>
                <a:latin typeface="Calibri"/>
              </a:rPr>
              <a:t> system</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 BSC is part of a process to align objectives, measures, targets, and initiatives with organizational strategies</a:t>
            </a:r>
          </a:p>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Said another way, the organizational mission is mapped to a strategy map which is then detailed as a balanced scorecard.  The BSC is implemented to achieve whatever goals the organization has decided upon</a:t>
            </a:r>
          </a:p>
          <a:p>
            <a:pPr marL="514440" lvl="1"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800" b="0" u="none" strike="noStrike">
              <a:solidFill>
                <a:srgbClr val="000000"/>
              </a:solidFill>
              <a:effectLst/>
              <a:uFillTx/>
              <a:latin typeface="Calibri"/>
            </a:endParaRPr>
          </a:p>
        </p:txBody>
      </p:sp>
      <p:pic>
        <p:nvPicPr>
          <p:cNvPr id="608" name="Picture 5" descr="C:\Users\rscudder\My Pictures\Business\Complete.jpg"/>
          <p:cNvPicPr/>
          <p:nvPr/>
        </p:nvPicPr>
        <p:blipFill>
          <a:blip r:embed="rId2"/>
          <a:stretch/>
        </p:blipFill>
        <p:spPr>
          <a:xfrm>
            <a:off x="685800" y="380880"/>
            <a:ext cx="1623960" cy="1143000"/>
          </a:xfrm>
          <a:prstGeom prst="rect">
            <a:avLst/>
          </a:prstGeom>
          <a:noFill/>
          <a:ln w="0">
            <a:noFill/>
          </a:ln>
        </p:spPr>
      </p:pic>
      <p:sp>
        <p:nvSpPr>
          <p:cNvPr id="609"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10"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E4F263E-5ABB-400C-ABD6-1DA5F541FEA6}" type="slidenum">
              <a:rPr lang="en-US" sz="900" b="0" u="none" strike="noStrike">
                <a:solidFill>
                  <a:srgbClr val="595959"/>
                </a:solidFill>
                <a:effectLst/>
                <a:uFillTx/>
                <a:latin typeface="Calibri"/>
              </a:rPr>
              <a:t>96</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 name="PlaceHolder 1"/>
          <p:cNvSpPr>
            <a:spLocks noGrp="1"/>
          </p:cNvSpPr>
          <p:nvPr>
            <p:ph type="title"/>
          </p:nvPr>
        </p:nvSpPr>
        <p:spPr>
          <a:xfrm>
            <a:off x="3200400" y="52560"/>
            <a:ext cx="585216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Fundamental </a:t>
            </a:r>
            <a:br>
              <a:rPr sz="3300"/>
            </a:br>
            <a:r>
              <a:rPr lang="en-US" sz="3300" b="0" u="none" strike="noStrike">
                <a:solidFill>
                  <a:srgbClr val="2E75B6"/>
                </a:solidFill>
                <a:effectLst/>
                <a:uFillTx/>
                <a:latin typeface="Cambria"/>
              </a:rPr>
              <a:t>Balanced Scorecard</a:t>
            </a:r>
          </a:p>
        </p:txBody>
      </p:sp>
      <p:pic>
        <p:nvPicPr>
          <p:cNvPr id="612" name="Picture 3" descr="BSC"/>
          <p:cNvPicPr/>
          <p:nvPr/>
        </p:nvPicPr>
        <p:blipFill>
          <a:blip r:embed="rId2"/>
          <a:stretch/>
        </p:blipFill>
        <p:spPr>
          <a:xfrm>
            <a:off x="1523880" y="1523880"/>
            <a:ext cx="6353280" cy="5029200"/>
          </a:xfrm>
          <a:prstGeom prst="rect">
            <a:avLst/>
          </a:prstGeom>
          <a:noFill/>
          <a:ln w="0">
            <a:noFill/>
          </a:ln>
        </p:spPr>
      </p:pic>
      <p:sp>
        <p:nvSpPr>
          <p:cNvPr id="613"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14"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28D7AE0-8043-49F5-9F31-88A03A0DB872}" type="slidenum">
              <a:rPr lang="en-US" sz="900" b="0" u="none" strike="noStrike">
                <a:solidFill>
                  <a:srgbClr val="595959"/>
                </a:solidFill>
                <a:effectLst/>
                <a:uFillTx/>
                <a:latin typeface="Calibri"/>
              </a:rPr>
              <a:t>97</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Traditional BSC and Metrics</a:t>
            </a:r>
          </a:p>
        </p:txBody>
      </p:sp>
      <p:pic>
        <p:nvPicPr>
          <p:cNvPr id="616" name="Diagram 2"/>
          <p:cNvPicPr/>
          <p:nvPr/>
        </p:nvPicPr>
        <p:blipFill>
          <a:blip r:embed="rId2"/>
          <a:stretch/>
        </p:blipFill>
        <p:spPr>
          <a:xfrm>
            <a:off x="987480" y="1371600"/>
            <a:ext cx="7443720" cy="4876920"/>
          </a:xfrm>
          <a:prstGeom prst="rect">
            <a:avLst/>
          </a:prstGeom>
          <a:noFill/>
          <a:ln w="0">
            <a:noFill/>
          </a:ln>
        </p:spPr>
      </p:pic>
      <p:sp>
        <p:nvSpPr>
          <p:cNvPr id="61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18" name="Slide Number Placeholder 3"/>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5FB4D8B-3515-475C-98F3-9E16851BE846}" type="slidenum">
              <a:rPr lang="en-US" sz="900" b="0" u="none" strike="noStrike">
                <a:solidFill>
                  <a:srgbClr val="595959"/>
                </a:solidFill>
                <a:effectLst/>
                <a:uFillTx/>
                <a:latin typeface="Calibri"/>
              </a:rPr>
              <a:t>98</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 name="PlaceHolder 1"/>
          <p:cNvSpPr>
            <a:spLocks noGrp="1"/>
          </p:cNvSpPr>
          <p:nvPr>
            <p:ph type="title"/>
          </p:nvPr>
        </p:nvSpPr>
        <p:spPr>
          <a:xfrm>
            <a:off x="2971800" y="202680"/>
            <a:ext cx="5191200" cy="132588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Balanced Scorecard –</a:t>
            </a:r>
            <a:br>
              <a:rPr sz="4000"/>
            </a:br>
            <a:r>
              <a:rPr lang="en-US" sz="4000" b="0" u="none" strike="noStrike">
                <a:solidFill>
                  <a:srgbClr val="2E75B6"/>
                </a:solidFill>
                <a:effectLst/>
                <a:uFillTx/>
                <a:latin typeface="Cambria"/>
              </a:rPr>
              <a:t>Examples</a:t>
            </a:r>
          </a:p>
        </p:txBody>
      </p:sp>
      <p:sp>
        <p:nvSpPr>
          <p:cNvPr id="620" name="TextBox 619"/>
          <p:cNvSpPr txBox="1"/>
          <p:nvPr/>
        </p:nvSpPr>
        <p:spPr>
          <a:xfrm>
            <a:off x="1171440" y="1825200"/>
            <a:ext cx="7344000" cy="4351320"/>
          </a:xfrm>
          <a:prstGeom prst="rect">
            <a:avLst/>
          </a:prstGeom>
          <a:noFill/>
          <a:ln w="0">
            <a:noFill/>
          </a:ln>
        </p:spPr>
        <p:txBody>
          <a:bodyPr anchor="t">
            <a:normAutofit/>
          </a:bodyPr>
          <a:lstStyle/>
          <a:p>
            <a:pPr marL="171360" indent="-171360">
              <a:lnSpc>
                <a:spcPct val="7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 development and management of this strategy requires significant time and energy commitment from multiple levels of the organization</a:t>
            </a:r>
          </a:p>
          <a:p>
            <a:pPr marL="171360" indent="-171360">
              <a:lnSpc>
                <a:spcPct val="7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 payoff can be a high performing organization</a:t>
            </a:r>
          </a:p>
          <a:p>
            <a:pPr marL="514440" lvl="1"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Cigna Property &amp; Casualty was losing $1,000,000/day in 1992.  Using the BSC approach to reposition themselves as specialists, they turned the company around</a:t>
            </a:r>
          </a:p>
          <a:p>
            <a:pPr marL="514440" lvl="1"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Within two years, Cigna was profitable</a:t>
            </a:r>
          </a:p>
          <a:p>
            <a:pPr marL="514440" lvl="1"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Within five years, Cigna sold off the Property &amp; Casualty division for $3,000,000,000</a:t>
            </a:r>
          </a:p>
          <a:p>
            <a:pPr marL="514440" lvl="1"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400" b="0" u="none" strike="noStrike">
              <a:solidFill>
                <a:srgbClr val="000000"/>
              </a:solidFill>
              <a:effectLst/>
              <a:uFillTx/>
              <a:latin typeface="Calibri"/>
            </a:endParaRPr>
          </a:p>
        </p:txBody>
      </p:sp>
      <p:graphicFrame>
        <p:nvGraphicFramePr>
          <p:cNvPr id="621" name="Table 620"/>
          <p:cNvGraphicFramePr/>
          <p:nvPr/>
        </p:nvGraphicFramePr>
        <p:xfrm>
          <a:off x="685800" y="228600"/>
          <a:ext cx="1371600" cy="130032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tblGrid>
              <a:tr h="650880">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1" u="none" strike="noStrike">
                          <a:solidFill>
                            <a:srgbClr val="FFFFFF"/>
                          </a:solidFill>
                          <a:effectLst/>
                          <a:uFillTx/>
                          <a:latin typeface="comic"/>
                        </a:rPr>
                        <a:t>F</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5B9BD5"/>
                    </a:solidFill>
                  </a:tcPr>
                </a:tc>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1" u="none" strike="noStrike">
                          <a:solidFill>
                            <a:srgbClr val="FFFFFF"/>
                          </a:solidFill>
                          <a:effectLst/>
                          <a:uFillTx/>
                          <a:latin typeface="comic"/>
                        </a:rPr>
                        <a:t>C</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ED7D31"/>
                    </a:solidFill>
                  </a:tcPr>
                </a:tc>
                <a:extLst>
                  <a:ext uri="{0D108BD9-81ED-4DB2-BD59-A6C34878D82A}">
                    <a16:rowId xmlns:a16="http://schemas.microsoft.com/office/drawing/2014/main" val="10000"/>
                  </a:ext>
                </a:extLst>
              </a:tr>
              <a:tr h="649440">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FFFFFF"/>
                          </a:solidFill>
                          <a:effectLst/>
                          <a:uFillTx/>
                          <a:latin typeface="comic"/>
                        </a:rPr>
                        <a:t>O</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00B050"/>
                    </a:solidFill>
                  </a:tcPr>
                </a:tc>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FFFFFF"/>
                          </a:solidFill>
                          <a:effectLst/>
                          <a:uFillTx/>
                          <a:latin typeface="comic"/>
                        </a:rPr>
                        <a:t>I</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FF0000"/>
                    </a:solidFill>
                  </a:tcPr>
                </a:tc>
                <a:extLst>
                  <a:ext uri="{0D108BD9-81ED-4DB2-BD59-A6C34878D82A}">
                    <a16:rowId xmlns:a16="http://schemas.microsoft.com/office/drawing/2014/main" val="10001"/>
                  </a:ext>
                </a:extLst>
              </a:tr>
            </a:tbl>
          </a:graphicData>
        </a:graphic>
      </p:graphicFrame>
      <p:sp>
        <p:nvSpPr>
          <p:cNvPr id="62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2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7523ACB-FFB0-4AF9-8E11-8CAC396E4F59}" type="slidenum">
              <a:rPr lang="en-US" sz="900" b="0" u="none" strike="noStrike">
                <a:solidFill>
                  <a:srgbClr val="595959"/>
                </a:solidFill>
                <a:effectLst/>
                <a:uFillTx/>
                <a:latin typeface="Calibri"/>
              </a:rPr>
              <a:t>99</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 name="PlaceHolder 1"/>
          <p:cNvSpPr>
            <a:spLocks noGrp="1"/>
          </p:cNvSpPr>
          <p:nvPr>
            <p:ph type="title"/>
          </p:nvPr>
        </p:nvSpPr>
        <p:spPr>
          <a:xfrm>
            <a:off x="2526840" y="276120"/>
            <a:ext cx="5953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4000" b="0" u="none" strike="noStrike">
                <a:solidFill>
                  <a:srgbClr val="2E75B6"/>
                </a:solidFill>
                <a:effectLst/>
                <a:uFillTx/>
                <a:latin typeface="Cambria"/>
              </a:rPr>
              <a:t>Balanced Scorecard –</a:t>
            </a:r>
            <a:br>
              <a:rPr sz="4000"/>
            </a:br>
            <a:r>
              <a:rPr lang="en-US" sz="4000" b="0" u="none" strike="noStrike">
                <a:solidFill>
                  <a:srgbClr val="2E75B6"/>
                </a:solidFill>
                <a:effectLst/>
                <a:uFillTx/>
                <a:latin typeface="Cambria"/>
              </a:rPr>
              <a:t>Examples</a:t>
            </a:r>
          </a:p>
        </p:txBody>
      </p:sp>
      <p:sp>
        <p:nvSpPr>
          <p:cNvPr id="625" name="TextBox 624"/>
          <p:cNvSpPr txBox="1"/>
          <p:nvPr/>
        </p:nvSpPr>
        <p:spPr>
          <a:xfrm>
            <a:off x="1171440" y="1825200"/>
            <a:ext cx="7344000" cy="4351320"/>
          </a:xfrm>
          <a:prstGeom prst="rect">
            <a:avLst/>
          </a:prstGeom>
          <a:noFill/>
          <a:ln w="0">
            <a:noFill/>
          </a:ln>
        </p:spPr>
        <p:txBody>
          <a:bodyPr anchor="t">
            <a:normAutofit/>
          </a:bodyPr>
          <a:lstStyle/>
          <a:p>
            <a:pPr marL="171360"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Mobil Oil’s Marketing &amp; Refining division was last in industry profitability in 1993</a:t>
            </a:r>
          </a:p>
          <a:p>
            <a:pPr marL="171360"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Mobil set a new strategy in motion, broke up the division into 18 business units, and presented the new strategy using a BSC</a:t>
            </a:r>
          </a:p>
          <a:p>
            <a:pPr marL="171360"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Each business unit built its own BSC cascaded from, and therefore aligned with, the corporate BSC</a:t>
            </a:r>
          </a:p>
          <a:p>
            <a:pPr marL="171360" indent="-171360">
              <a:lnSpc>
                <a:spcPct val="8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Within two years, Mobil moved from last to first in the industry, and maintained that position for five years</a:t>
            </a:r>
          </a:p>
          <a:p>
            <a:pPr marL="514440" lvl="1" indent="-171360">
              <a:lnSpc>
                <a:spcPct val="8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Examples from the Balanced Scorecard Collaborative, “Executing Strategy with the Balanced Scorecard: An Introduction to the Strategy-Focused Organization” white paper © 2002</a:t>
            </a:r>
          </a:p>
          <a:p>
            <a:pPr marL="514440" lvl="1" indent="-171360">
              <a:lnSpc>
                <a:spcPct val="8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endParaRPr lang="en-US" sz="2000" b="0" u="none" strike="noStrike">
              <a:solidFill>
                <a:srgbClr val="000000"/>
              </a:solidFill>
              <a:effectLst/>
              <a:uFillTx/>
              <a:latin typeface="Calibri"/>
            </a:endParaRPr>
          </a:p>
        </p:txBody>
      </p:sp>
      <p:graphicFrame>
        <p:nvGraphicFramePr>
          <p:cNvPr id="626" name="Table 625"/>
          <p:cNvGraphicFramePr/>
          <p:nvPr/>
        </p:nvGraphicFramePr>
        <p:xfrm>
          <a:off x="685800" y="228600"/>
          <a:ext cx="1371600" cy="130032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tblGrid>
              <a:tr h="650880">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1" u="none" strike="noStrike">
                          <a:solidFill>
                            <a:srgbClr val="FFFFFF"/>
                          </a:solidFill>
                          <a:effectLst/>
                          <a:uFillTx/>
                          <a:latin typeface="comic"/>
                        </a:rPr>
                        <a:t>F</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5B9BD5"/>
                    </a:solidFill>
                  </a:tcPr>
                </a:tc>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1" u="none" strike="noStrike">
                          <a:solidFill>
                            <a:srgbClr val="FFFFFF"/>
                          </a:solidFill>
                          <a:effectLst/>
                          <a:uFillTx/>
                          <a:latin typeface="comic"/>
                        </a:rPr>
                        <a:t>C</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ED7D31"/>
                    </a:solidFill>
                  </a:tcPr>
                </a:tc>
                <a:extLst>
                  <a:ext uri="{0D108BD9-81ED-4DB2-BD59-A6C34878D82A}">
                    <a16:rowId xmlns:a16="http://schemas.microsoft.com/office/drawing/2014/main" val="10000"/>
                  </a:ext>
                </a:extLst>
              </a:tr>
              <a:tr h="649440">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FFFFFF"/>
                          </a:solidFill>
                          <a:effectLst/>
                          <a:uFillTx/>
                          <a:latin typeface="comic"/>
                        </a:rPr>
                        <a:t>O</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00B050"/>
                    </a:solidFill>
                  </a:tcPr>
                </a:tc>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FFFFFF"/>
                          </a:solidFill>
                          <a:effectLst/>
                          <a:uFillTx/>
                          <a:latin typeface="comic"/>
                        </a:rPr>
                        <a:t>I</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FF0000"/>
                    </a:solidFill>
                  </a:tcPr>
                </a:tc>
                <a:extLst>
                  <a:ext uri="{0D108BD9-81ED-4DB2-BD59-A6C34878D82A}">
                    <a16:rowId xmlns:a16="http://schemas.microsoft.com/office/drawing/2014/main" val="10001"/>
                  </a:ext>
                </a:extLst>
              </a:tr>
            </a:tbl>
          </a:graphicData>
        </a:graphic>
      </p:graphicFrame>
      <p:sp>
        <p:nvSpPr>
          <p:cNvPr id="62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2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31A3DF9-B9AA-4DD9-80D2-F24F7A07843A}" type="slidenum">
              <a:rPr lang="en-US" sz="900" b="0" u="none" strike="noStrike">
                <a:solidFill>
                  <a:srgbClr val="595959"/>
                </a:solidFill>
                <a:effectLst/>
                <a:uFillTx/>
                <a:latin typeface="Calibri"/>
              </a:rPr>
              <a:t>100</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PlaceHolder 1"/>
          <p:cNvSpPr>
            <a:spLocks noGrp="1"/>
          </p:cNvSpPr>
          <p:nvPr>
            <p:ph type="title"/>
          </p:nvPr>
        </p:nvSpPr>
        <p:spPr>
          <a:xfrm>
            <a:off x="3276720" y="320760"/>
            <a:ext cx="577584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Balanced Scorecard</a:t>
            </a:r>
          </a:p>
        </p:txBody>
      </p:sp>
      <p:sp>
        <p:nvSpPr>
          <p:cNvPr id="630" name="TextBox 629"/>
          <p:cNvSpPr txBox="1"/>
          <p:nvPr/>
        </p:nvSpPr>
        <p:spPr>
          <a:xfrm>
            <a:off x="1171440" y="1825200"/>
            <a:ext cx="7344000" cy="4351320"/>
          </a:xfrm>
          <a:prstGeom prst="rect">
            <a:avLst/>
          </a:prstGeom>
          <a:noFill/>
          <a:ln w="0">
            <a:noFill/>
          </a:ln>
        </p:spPr>
        <p:txBody>
          <a:bodyPr anchor="t">
            <a:normAutofit/>
          </a:bodyPr>
          <a:lstStyle/>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In each of the cases mentioned, the organizations did not have much time to effect the changes.  How did they accomplish such significant improvement?</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Kaplan and Norton studied the organizations which adopted the BSC early on, interviewing various executives</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All the executives mentioned three concepts:</a:t>
            </a:r>
          </a:p>
          <a:p>
            <a:pPr marL="514440" lvl="1" indent="-171360">
              <a:lnSpc>
                <a:spcPct val="7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Strategy –was the main agenda of the organization</a:t>
            </a:r>
          </a:p>
          <a:p>
            <a:pPr marL="514440" lvl="1" indent="-171360">
              <a:lnSpc>
                <a:spcPct val="7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Focus – the strategy was focused upon intently</a:t>
            </a:r>
          </a:p>
          <a:p>
            <a:pPr marL="514440" lvl="1" indent="-171360">
              <a:lnSpc>
                <a:spcPct val="70000"/>
              </a:lnSpc>
              <a:spcBef>
                <a:spcPts val="75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000" b="0" u="none" strike="noStrike">
                <a:solidFill>
                  <a:srgbClr val="000000"/>
                </a:solidFill>
                <a:effectLst/>
                <a:uFillTx/>
                <a:latin typeface="Calibri"/>
              </a:rPr>
              <a:t>Organization – employees acted in fundamentally different ways based upon the strategy</a:t>
            </a:r>
          </a:p>
          <a:p>
            <a:pPr marL="171360" indent="-171360">
              <a:lnSpc>
                <a:spcPct val="7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Existing management and measurement systems based upon budgets and operations were replaced by management systems based upon strategy</a:t>
            </a:r>
          </a:p>
        </p:txBody>
      </p:sp>
      <p:graphicFrame>
        <p:nvGraphicFramePr>
          <p:cNvPr id="631" name="Table 630"/>
          <p:cNvGraphicFramePr/>
          <p:nvPr/>
        </p:nvGraphicFramePr>
        <p:xfrm>
          <a:off x="685800" y="228600"/>
          <a:ext cx="1371600" cy="1300320"/>
        </p:xfrm>
        <a:graphic>
          <a:graphicData uri="http://schemas.openxmlformats.org/drawingml/2006/table">
            <a:tbl>
              <a:tblPr/>
              <a:tblGrid>
                <a:gridCol w="685800">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tblGrid>
              <a:tr h="650880">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1" u="none" strike="noStrike">
                          <a:solidFill>
                            <a:srgbClr val="FFFFFF"/>
                          </a:solidFill>
                          <a:effectLst/>
                          <a:uFillTx/>
                          <a:latin typeface="comic"/>
                        </a:rPr>
                        <a:t>F</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5B9BD5"/>
                    </a:solidFill>
                  </a:tcPr>
                </a:tc>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1" u="none" strike="noStrike">
                          <a:solidFill>
                            <a:srgbClr val="FFFFFF"/>
                          </a:solidFill>
                          <a:effectLst/>
                          <a:uFillTx/>
                          <a:latin typeface="comic"/>
                        </a:rPr>
                        <a:t>C</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5760">
                      <a:solidFill>
                        <a:srgbClr val="FFFFFF"/>
                      </a:solidFill>
                      <a:prstDash val="solid"/>
                    </a:lnT>
                    <a:lnB w="18720">
                      <a:solidFill>
                        <a:srgbClr val="FFFFFF"/>
                      </a:solidFill>
                      <a:prstDash val="solid"/>
                    </a:lnB>
                    <a:solidFill>
                      <a:srgbClr val="ED7D31"/>
                    </a:solidFill>
                  </a:tcPr>
                </a:tc>
                <a:extLst>
                  <a:ext uri="{0D108BD9-81ED-4DB2-BD59-A6C34878D82A}">
                    <a16:rowId xmlns:a16="http://schemas.microsoft.com/office/drawing/2014/main" val="10000"/>
                  </a:ext>
                </a:extLst>
              </a:tr>
              <a:tr h="649440">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FFFFFF"/>
                          </a:solidFill>
                          <a:effectLst/>
                          <a:uFillTx/>
                          <a:latin typeface="comic"/>
                        </a:rPr>
                        <a:t>O</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00B050"/>
                    </a:solidFill>
                  </a:tcPr>
                </a:tc>
                <a:tc>
                  <a:txBody>
                    <a:bodyPr/>
                    <a:lstStyle/>
                    <a:p>
                      <a:pPr algn="ctr">
                        <a:lnSpc>
                          <a:spcPct val="100000"/>
                        </a:lnSpc>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FFFFFF"/>
                          </a:solidFill>
                          <a:effectLst/>
                          <a:uFillTx/>
                          <a:latin typeface="comic"/>
                        </a:rPr>
                        <a:t>I</a:t>
                      </a:r>
                      <a:endParaRPr lang="en-US" sz="2400" b="0" u="none" strike="noStrike">
                        <a:solidFill>
                          <a:srgbClr val="000000"/>
                        </a:solidFill>
                        <a:effectLst/>
                        <a:uFillTx/>
                        <a:latin typeface="Calibri"/>
                      </a:endParaRPr>
                    </a:p>
                  </a:txBody>
                  <a:tcPr marL="90000" marR="90000">
                    <a:lnL w="5760">
                      <a:solidFill>
                        <a:srgbClr val="FFFFFF"/>
                      </a:solidFill>
                      <a:prstDash val="solid"/>
                    </a:lnL>
                    <a:lnR w="5760">
                      <a:solidFill>
                        <a:srgbClr val="FFFFFF"/>
                      </a:solidFill>
                      <a:prstDash val="solid"/>
                    </a:lnR>
                    <a:lnT w="18720">
                      <a:solidFill>
                        <a:srgbClr val="FFFFFF"/>
                      </a:solidFill>
                      <a:prstDash val="solid"/>
                    </a:lnT>
                    <a:lnB w="5760">
                      <a:solidFill>
                        <a:srgbClr val="FFFFFF"/>
                      </a:solidFill>
                      <a:prstDash val="solid"/>
                    </a:lnB>
                    <a:solidFill>
                      <a:srgbClr val="FF0000"/>
                    </a:solidFill>
                  </a:tcPr>
                </a:tc>
                <a:extLst>
                  <a:ext uri="{0D108BD9-81ED-4DB2-BD59-A6C34878D82A}">
                    <a16:rowId xmlns:a16="http://schemas.microsoft.com/office/drawing/2014/main" val="10001"/>
                  </a:ext>
                </a:extLst>
              </a:tr>
            </a:tbl>
          </a:graphicData>
        </a:graphic>
      </p:graphicFrame>
      <p:sp>
        <p:nvSpPr>
          <p:cNvPr id="63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3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A64D3E9-8DCF-40FE-95F4-A0E03CCCC56D}" type="slidenum">
              <a:rPr lang="en-US" sz="900" b="0" u="none" strike="noStrike">
                <a:solidFill>
                  <a:srgbClr val="595959"/>
                </a:solidFill>
                <a:effectLst/>
                <a:uFillTx/>
                <a:latin typeface="Calibri"/>
              </a:rPr>
              <a:t>101</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PlaceHolder 1"/>
          <p:cNvSpPr>
            <a:spLocks noGrp="1"/>
          </p:cNvSpPr>
          <p:nvPr>
            <p:ph type="title"/>
          </p:nvPr>
        </p:nvSpPr>
        <p:spPr>
          <a:xfrm>
            <a:off x="3200040" y="272520"/>
            <a:ext cx="4809960" cy="132588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Balanced Scorecard</a:t>
            </a:r>
          </a:p>
        </p:txBody>
      </p:sp>
      <p:sp>
        <p:nvSpPr>
          <p:cNvPr id="635" name="TextBox 634"/>
          <p:cNvSpPr txBox="1"/>
          <p:nvPr/>
        </p:nvSpPr>
        <p:spPr>
          <a:xfrm>
            <a:off x="1171440" y="1825200"/>
            <a:ext cx="7344000" cy="4351320"/>
          </a:xfrm>
          <a:prstGeom prst="rect">
            <a:avLst/>
          </a:prstGeom>
          <a:noFill/>
          <a:ln w="0">
            <a:noFill/>
          </a:ln>
        </p:spPr>
        <p:txBody>
          <a:bodyPr anchor="t">
            <a:normAutofit/>
          </a:bodyPr>
          <a:lstStyle/>
          <a:p>
            <a:pPr marL="171360" indent="-171360">
              <a:lnSpc>
                <a:spcPct val="90000"/>
              </a:lnSpc>
              <a:spcBef>
                <a:spcPts val="1049"/>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800" b="0" u="none" strike="noStrike">
                <a:solidFill>
                  <a:srgbClr val="000000"/>
                </a:solidFill>
                <a:effectLst/>
                <a:uFillTx/>
                <a:latin typeface="Calibri"/>
              </a:rPr>
              <a:t>There are four critical activities in setting up a BSC:</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Articulate organizational strategy – management</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Design measures to indicate how well the strategy is working – core team including BSC “architect”</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Put the strategy into operation, and apply the measures – team, architect, and members of the organization</a:t>
            </a:r>
          </a:p>
          <a:p>
            <a:pPr marL="514440" lvl="1" indent="-171360">
              <a:lnSpc>
                <a:spcPct val="90000"/>
              </a:lnSpc>
              <a:spcBef>
                <a:spcPts val="901"/>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400" b="0" u="none" strike="noStrike">
                <a:solidFill>
                  <a:srgbClr val="000000"/>
                </a:solidFill>
                <a:effectLst/>
                <a:uFillTx/>
                <a:latin typeface="Calibri"/>
              </a:rPr>
              <a:t>Get buy-in for the strategy and the measures.  This probably should be the second step in this process!</a:t>
            </a:r>
          </a:p>
        </p:txBody>
      </p:sp>
      <p:pic>
        <p:nvPicPr>
          <p:cNvPr id="636" name="Picture 4" descr="C:\Users\rscudder\My Pictures\Business\services_consult01.jpg"/>
          <p:cNvPicPr/>
          <p:nvPr/>
        </p:nvPicPr>
        <p:blipFill>
          <a:blip r:embed="rId2"/>
          <a:stretch/>
        </p:blipFill>
        <p:spPr>
          <a:xfrm>
            <a:off x="152280" y="228600"/>
            <a:ext cx="2336760" cy="1414440"/>
          </a:xfrm>
          <a:prstGeom prst="rect">
            <a:avLst/>
          </a:prstGeom>
          <a:noFill/>
          <a:ln w="0">
            <a:noFill/>
          </a:ln>
        </p:spPr>
      </p:pic>
      <p:sp>
        <p:nvSpPr>
          <p:cNvPr id="637"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38"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AB13E0E-8144-42AF-B2E7-583D14D0CF0B}" type="slidenum">
              <a:rPr lang="en-US" sz="900" b="0" u="none" strike="noStrike">
                <a:solidFill>
                  <a:srgbClr val="595959"/>
                </a:solidFill>
                <a:effectLst/>
                <a:uFillTx/>
                <a:latin typeface="Calibri"/>
              </a:rPr>
              <a:t>102</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9" name="PlaceHolder 1"/>
          <p:cNvSpPr>
            <a:spLocks noGrp="1"/>
          </p:cNvSpPr>
          <p:nvPr>
            <p:ph type="title"/>
          </p:nvPr>
        </p:nvSpPr>
        <p:spPr>
          <a:xfrm>
            <a:off x="4519440" y="228600"/>
            <a:ext cx="2524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BSC</a:t>
            </a:r>
          </a:p>
        </p:txBody>
      </p:sp>
      <p:sp>
        <p:nvSpPr>
          <p:cNvPr id="640" name="TextBox 639"/>
          <p:cNvSpPr txBox="1"/>
          <p:nvPr/>
        </p:nvSpPr>
        <p:spPr>
          <a:xfrm>
            <a:off x="1422000" y="2403000"/>
            <a:ext cx="7343640" cy="4351320"/>
          </a:xfrm>
          <a:prstGeom prst="rect">
            <a:avLst/>
          </a:prstGeom>
          <a:noFill/>
          <a:ln w="0">
            <a:noFill/>
          </a:ln>
        </p:spPr>
        <p:txBody>
          <a:bodyPr anchor="t">
            <a:normAutofit/>
          </a:bodyPr>
          <a:lstStyle/>
          <a:p>
            <a:pPr marL="171360" indent="-171360">
              <a:lnSpc>
                <a:spcPct val="90000"/>
              </a:lnSpc>
              <a:spcBef>
                <a:spcPts val="788"/>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2100" b="0" u="none" strike="noStrike">
                <a:solidFill>
                  <a:srgbClr val="000000"/>
                </a:solidFill>
                <a:effectLst/>
                <a:uFillTx/>
                <a:latin typeface="Calibri"/>
              </a:rPr>
              <a:t>Kaplan and Norton found five BSC success principles: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Mobilize change through executive leadership</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Translate the strategy into operational terms</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Align the organization to the strategy</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Make strategy everyone’s job</a:t>
            </a:r>
          </a:p>
          <a:p>
            <a:pPr marL="514440" lvl="1" indent="-171360">
              <a:lnSpc>
                <a:spcPct val="90000"/>
              </a:lnSpc>
              <a:spcBef>
                <a:spcPts val="675"/>
              </a:spcBef>
              <a:buClr>
                <a:srgbClr val="A5A5A5"/>
              </a:buClr>
              <a:buFont typeface="Arial"/>
              <a:buChar char="•"/>
              <a:tabLst>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1800" b="0" u="none" strike="noStrike">
                <a:solidFill>
                  <a:srgbClr val="000000"/>
                </a:solidFill>
                <a:effectLst/>
                <a:uFillTx/>
                <a:latin typeface="Calibri"/>
              </a:rPr>
              <a:t>Make strategy a continuing process</a:t>
            </a:r>
          </a:p>
        </p:txBody>
      </p:sp>
      <p:pic>
        <p:nvPicPr>
          <p:cNvPr id="641" name="Picture 4" descr="C:\Users\rscudder\My Pictures\Business\Team5.jpg"/>
          <p:cNvPicPr/>
          <p:nvPr/>
        </p:nvPicPr>
        <p:blipFill>
          <a:blip r:embed="rId2"/>
          <a:stretch/>
        </p:blipFill>
        <p:spPr>
          <a:xfrm>
            <a:off x="609480" y="228600"/>
            <a:ext cx="1625760" cy="1625760"/>
          </a:xfrm>
          <a:prstGeom prst="rect">
            <a:avLst/>
          </a:prstGeom>
          <a:noFill/>
          <a:ln w="0">
            <a:noFill/>
          </a:ln>
        </p:spPr>
      </p:pic>
      <p:sp>
        <p:nvSpPr>
          <p:cNvPr id="642"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43"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27C8D6A-5236-4D39-AD9B-FBFC026518C9}" type="slidenum">
              <a:rPr lang="en-US" sz="900" b="0" u="none" strike="noStrike">
                <a:solidFill>
                  <a:srgbClr val="595959"/>
                </a:solidFill>
                <a:effectLst/>
                <a:uFillTx/>
                <a:latin typeface="Calibri"/>
              </a:rPr>
              <a:t>103</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BSC and Program Metrics</a:t>
            </a:r>
          </a:p>
        </p:txBody>
      </p:sp>
      <p:pic>
        <p:nvPicPr>
          <p:cNvPr id="645" name="Diagram 3"/>
          <p:cNvPicPr/>
          <p:nvPr/>
        </p:nvPicPr>
        <p:blipFill>
          <a:blip r:embed="rId2"/>
          <a:stretch/>
        </p:blipFill>
        <p:spPr>
          <a:xfrm>
            <a:off x="987480" y="1347840"/>
            <a:ext cx="7400880" cy="4900680"/>
          </a:xfrm>
          <a:prstGeom prst="rect">
            <a:avLst/>
          </a:prstGeom>
          <a:noFill/>
          <a:ln w="0">
            <a:noFill/>
          </a:ln>
        </p:spPr>
      </p:pic>
      <p:sp>
        <p:nvSpPr>
          <p:cNvPr id="646"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47"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20247AD-DD1E-45FC-8B40-0B43FE6E447D}" type="slidenum">
              <a:rPr lang="en-US" sz="900" b="0" u="none" strike="noStrike">
                <a:solidFill>
                  <a:srgbClr val="595959"/>
                </a:solidFill>
                <a:effectLst/>
                <a:uFillTx/>
                <a:latin typeface="Calibri"/>
              </a:rPr>
              <a:t>104</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 name="PlaceHolder 1"/>
          <p:cNvSpPr>
            <a:spLocks noGrp="1"/>
          </p:cNvSpPr>
          <p:nvPr>
            <p:ph type="title"/>
          </p:nvPr>
        </p:nvSpPr>
        <p:spPr>
          <a:xfrm>
            <a:off x="1743120" y="365040"/>
            <a:ext cx="6772320" cy="1325520"/>
          </a:xfrm>
          <a:prstGeom prst="rect">
            <a:avLst/>
          </a:prstGeom>
          <a:noFill/>
          <a:ln w="0">
            <a:noFill/>
          </a:ln>
        </p:spPr>
        <p:txBody>
          <a:bodyPr wrap="square" lIns="36576" tIns="18288" rIns="36576" bIns="18288" anchor="ctr">
            <a:normAutofit/>
          </a:bodyPr>
          <a:lstStyle/>
          <a:p>
            <a:pPr indent="0">
              <a:buNone/>
              <a:tabLst>
                <a:tab pos="0" algn="l"/>
                <a:tab pos="685800" algn="l"/>
                <a:tab pos="1371600" algn="l"/>
                <a:tab pos="2057400" algn="l"/>
                <a:tab pos="2743200" algn="l"/>
                <a:tab pos="3429000" algn="l"/>
                <a:tab pos="4114800" algn="l"/>
                <a:tab pos="4800600" algn="l"/>
                <a:tab pos="5486400" algn="l"/>
                <a:tab pos="6172200" algn="l"/>
                <a:tab pos="6858000" algn="l"/>
                <a:tab pos="7543800" algn="l"/>
                <a:tab pos="8229600" algn="l"/>
                <a:tab pos="8915400" algn="l"/>
                <a:tab pos="9601200" algn="l"/>
                <a:tab pos="10287000" algn="l"/>
              </a:tabLst>
            </a:pPr>
            <a:r>
              <a:rPr lang="en-US" sz="3300" b="0" u="none" strike="noStrike">
                <a:solidFill>
                  <a:srgbClr val="2E75B6"/>
                </a:solidFill>
                <a:effectLst/>
                <a:uFillTx/>
                <a:latin typeface="Cambria"/>
              </a:rPr>
              <a:t>Case Study</a:t>
            </a:r>
          </a:p>
        </p:txBody>
      </p:sp>
      <p:pic>
        <p:nvPicPr>
          <p:cNvPr id="649" name="Picture 6" descr="C:\Users\Richard\Pictures\Microsoft Clip Organizer\j0284878.jpg"/>
          <p:cNvPicPr/>
          <p:nvPr/>
        </p:nvPicPr>
        <p:blipFill>
          <a:blip r:embed="rId2"/>
          <a:stretch/>
        </p:blipFill>
        <p:spPr>
          <a:xfrm>
            <a:off x="2438280" y="2514600"/>
            <a:ext cx="4486320" cy="2916360"/>
          </a:xfrm>
          <a:prstGeom prst="rect">
            <a:avLst/>
          </a:prstGeom>
          <a:noFill/>
          <a:ln w="0">
            <a:noFill/>
          </a:ln>
        </p:spPr>
      </p:pic>
      <p:sp>
        <p:nvSpPr>
          <p:cNvPr id="650" name="Date Placeholder 1"/>
          <p:cNvSpPr/>
          <p:nvPr/>
        </p:nvSpPr>
        <p:spPr>
          <a:xfrm>
            <a:off x="1171440" y="6356520"/>
            <a:ext cx="191484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900" b="0" u="none" strike="noStrike">
                <a:solidFill>
                  <a:srgbClr val="595959"/>
                </a:solidFill>
                <a:effectLst/>
                <a:uFillTx/>
                <a:latin typeface="Calibri"/>
              </a:rPr>
              <a:t>Dr. Richard Scudder Copyright 2018</a:t>
            </a:r>
            <a:endParaRPr lang="en-US" sz="900" b="0" u="none" strike="noStrike">
              <a:solidFill>
                <a:srgbClr val="000000"/>
              </a:solidFill>
              <a:effectLst/>
              <a:uFillTx/>
              <a:latin typeface="Calibri"/>
            </a:endParaRPr>
          </a:p>
        </p:txBody>
      </p:sp>
      <p:sp>
        <p:nvSpPr>
          <p:cNvPr id="651" name="Slide Number Placeholder 2"/>
          <p:cNvSpPr/>
          <p:nvPr/>
        </p:nvSpPr>
        <p:spPr>
          <a:xfrm>
            <a:off x="6058080" y="6356520"/>
            <a:ext cx="2457360" cy="365040"/>
          </a:xfrm>
          <a:prstGeom prst="rect">
            <a:avLst/>
          </a:prstGeom>
          <a:noFill/>
          <a:ln w="0">
            <a:noFill/>
          </a:ln>
        </p:spPr>
        <p:style>
          <a:lnRef idx="0">
            <a:scrgbClr r="0" g="0" b="0"/>
          </a:lnRef>
          <a:fillRef idx="0">
            <a:scrgbClr r="0" g="0" b="0"/>
          </a:fillRef>
          <a:effectRef idx="0">
            <a:scrgbClr r="0" g="0" b="0"/>
          </a:effectRef>
          <a:fontRef idx="minor"/>
        </p:style>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348A30D-3CAA-4158-97BC-1B2DB126A7D8}" type="slidenum">
              <a:rPr lang="en-US" sz="900" b="0" u="none" strike="noStrike">
                <a:solidFill>
                  <a:srgbClr val="595959"/>
                </a:solidFill>
                <a:effectLst/>
                <a:uFillTx/>
                <a:latin typeface="Calibri"/>
              </a:rPr>
              <a:t>105</a:t>
            </a:fld>
            <a:endParaRPr lang="en-US" sz="900" b="0" u="none" strike="noStrike">
              <a:solidFill>
                <a:srgbClr val="000000"/>
              </a:solidFill>
              <a:effectLst/>
              <a:uFillTx/>
              <a:latin typeface="Calibri"/>
            </a:endParaRPr>
          </a:p>
        </p:txBody>
      </p:sp>
    </p:spTree>
  </p:cSld>
  <p:clrMapOvr>
    <a:masterClrMapping/>
  </p:clrMapOvr>
  <p:transition spd="med">
    <p:fade/>
  </p:transition>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12396</TotalTime>
  <Words>7903</Words>
  <Application>Microsoft Office PowerPoint</Application>
  <PresentationFormat>On-screen Show (4:3)</PresentationFormat>
  <Paragraphs>1191</Paragraphs>
  <Slides>105</Slides>
  <Notes>33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105</vt:i4>
      </vt:variant>
    </vt:vector>
  </HeadingPairs>
  <TitlesOfParts>
    <vt:vector size="113" baseType="lpstr">
      <vt:lpstr>Arial</vt:lpstr>
      <vt:lpstr>Calibri</vt:lpstr>
      <vt:lpstr>Cambria</vt:lpstr>
      <vt:lpstr>comic</vt:lpstr>
      <vt:lpstr>Comic Sans MS</vt:lpstr>
      <vt:lpstr>Impact</vt:lpstr>
      <vt:lpstr>Times New Roman</vt:lpstr>
      <vt:lpstr>Office</vt:lpstr>
      <vt:lpstr>Strategic Project Management</vt:lpstr>
      <vt:lpstr>Agenda</vt:lpstr>
      <vt:lpstr>Strategic PM Roadmap</vt:lpstr>
      <vt:lpstr>Metrics</vt:lpstr>
      <vt:lpstr>Metrics</vt:lpstr>
      <vt:lpstr>Metrics</vt:lpstr>
      <vt:lpstr>Metrics</vt:lpstr>
      <vt:lpstr>Metrics</vt:lpstr>
      <vt:lpstr>Metrics and Measurement Techniques</vt:lpstr>
      <vt:lpstr>Metrics and Measurement  Techniques - Example</vt:lpstr>
      <vt:lpstr>Use of Metrics</vt:lpstr>
      <vt:lpstr>Use of Metrics</vt:lpstr>
      <vt:lpstr>Aspects of Metrics: Measurement</vt:lpstr>
      <vt:lpstr>Aspects of Metrics: Measurement</vt:lpstr>
      <vt:lpstr>Levels of Metrics</vt:lpstr>
      <vt:lpstr>Levels of Metrics: Measures</vt:lpstr>
      <vt:lpstr>Examples of Standard Project Measures</vt:lpstr>
      <vt:lpstr>Levels of Metrics – Metrics Definition and Types</vt:lpstr>
      <vt:lpstr>Examples of Standard Project Metrics</vt:lpstr>
      <vt:lpstr>Qualitative Metrics</vt:lpstr>
      <vt:lpstr>Levels of Metrics - Indicators</vt:lpstr>
      <vt:lpstr>Earned Value Analysis - A Key Set of Indicators</vt:lpstr>
      <vt:lpstr>Project Gantt Chart</vt:lpstr>
      <vt:lpstr>Daily Cost Spend</vt:lpstr>
      <vt:lpstr>COST CURVE</vt:lpstr>
      <vt:lpstr>Spending Curve</vt:lpstr>
      <vt:lpstr>Tools for Understanding Cost and Schedule</vt:lpstr>
      <vt:lpstr>Earned Value Calculations</vt:lpstr>
      <vt:lpstr>Earned Value</vt:lpstr>
      <vt:lpstr>Calculating EV</vt:lpstr>
      <vt:lpstr>Calculating EV</vt:lpstr>
      <vt:lpstr>AS-IF</vt:lpstr>
      <vt:lpstr>PowerPoint Presentation</vt:lpstr>
      <vt:lpstr>PowerPoint Presentation</vt:lpstr>
      <vt:lpstr>PowerPoint Presentation</vt:lpstr>
      <vt:lpstr>PMS</vt:lpstr>
      <vt:lpstr>Software Tools – Metrics and Indicator Toolsets</vt:lpstr>
      <vt:lpstr>The Purpose of a Scorecard </vt:lpstr>
      <vt:lpstr>The Contents of a Scorecard</vt:lpstr>
      <vt:lpstr>The Purpose of a Dashboard</vt:lpstr>
      <vt:lpstr>The Contents of a Dashboard</vt:lpstr>
      <vt:lpstr>Examples of Dashboard Project Indicators</vt:lpstr>
      <vt:lpstr>Monitoring and Using Metrics</vt:lpstr>
      <vt:lpstr>Milestone Indicator</vt:lpstr>
      <vt:lpstr>Cost Indicators</vt:lpstr>
      <vt:lpstr>Success in using Dashboards and Scorecards</vt:lpstr>
      <vt:lpstr>KPIs</vt:lpstr>
      <vt:lpstr>KPIs</vt:lpstr>
      <vt:lpstr>Sample KPIs</vt:lpstr>
      <vt:lpstr>KPI Selection</vt:lpstr>
      <vt:lpstr>Displays: Standard and stacked histograms</vt:lpstr>
      <vt:lpstr>Displays: Pie Charts</vt:lpstr>
      <vt:lpstr>Displays: Line Charts</vt:lpstr>
      <vt:lpstr>Displays:  Tabular Data</vt:lpstr>
      <vt:lpstr>Display Types: Speedometer</vt:lpstr>
      <vt:lpstr>Radar Plot</vt:lpstr>
      <vt:lpstr>Displays: Area Graphs</vt:lpstr>
      <vt:lpstr>Dashboards </vt:lpstr>
      <vt:lpstr>Process Improvement</vt:lpstr>
      <vt:lpstr>Process Improvement</vt:lpstr>
      <vt:lpstr>Program Measures - Life Cycle</vt:lpstr>
      <vt:lpstr>Program Measures – Process Improvement</vt:lpstr>
      <vt:lpstr>Process Improvement – Knowledge Areas</vt:lpstr>
      <vt:lpstr>PMI Knowledge Areas  and Process Areas</vt:lpstr>
      <vt:lpstr>PMI Knowledge Areas  and Process Areas</vt:lpstr>
      <vt:lpstr>PMI Knowledge Areas  and Process Areas</vt:lpstr>
      <vt:lpstr>A Story of Process Improvement</vt:lpstr>
      <vt:lpstr>ComPete –A Process Improvement Story</vt:lpstr>
      <vt:lpstr>ComPete –A Process Improvement Story</vt:lpstr>
      <vt:lpstr>ComPete Options</vt:lpstr>
      <vt:lpstr>ComPete – Program Measures</vt:lpstr>
      <vt:lpstr>Fishbone Analysis Cause and Effect </vt:lpstr>
      <vt:lpstr>Sample</vt:lpstr>
      <vt:lpstr>Case Study</vt:lpstr>
      <vt:lpstr>ComPete – Program Measures</vt:lpstr>
      <vt:lpstr>ComPete –A Process Improvement Story</vt:lpstr>
      <vt:lpstr>ComPete – Scope, Time, Cost, and HR Box Charts</vt:lpstr>
      <vt:lpstr>Tools: Box and Whisker Plot</vt:lpstr>
      <vt:lpstr>ComPete – Scope, Time, Cost, and HR Box Charts</vt:lpstr>
      <vt:lpstr>ComPete –A Process Improvement Story</vt:lpstr>
      <vt:lpstr>ComPete –A Process Improvement Story</vt:lpstr>
      <vt:lpstr>Case Study</vt:lpstr>
      <vt:lpstr>ComPete – Scope Management Box Chart</vt:lpstr>
      <vt:lpstr>ComPete – Force Field Chart</vt:lpstr>
      <vt:lpstr>Force Field Analysis</vt:lpstr>
      <vt:lpstr>Using Force Field Analysis</vt:lpstr>
      <vt:lpstr>ComPete – Force Field Chart</vt:lpstr>
      <vt:lpstr>Case Study 5</vt:lpstr>
      <vt:lpstr>Case Study 5</vt:lpstr>
      <vt:lpstr>ComPete –A Process Improvement Story</vt:lpstr>
      <vt:lpstr>ComPete –Skill Profile</vt:lpstr>
      <vt:lpstr>ComPete –A Process Improvement Story</vt:lpstr>
      <vt:lpstr>ComPete –A Process Improvement Story</vt:lpstr>
      <vt:lpstr>Balanced Scorecard (BSC)</vt:lpstr>
      <vt:lpstr>Balanced Scorecard</vt:lpstr>
      <vt:lpstr>Balanced Scorecard</vt:lpstr>
      <vt:lpstr>Fundamental  Balanced Scorecard</vt:lpstr>
      <vt:lpstr>Traditional BSC and Metrics</vt:lpstr>
      <vt:lpstr>Balanced Scorecard – Examples</vt:lpstr>
      <vt:lpstr>Balanced Scorecard – Examples</vt:lpstr>
      <vt:lpstr>Balanced Scorecard</vt:lpstr>
      <vt:lpstr>Balanced Scorecard</vt:lpstr>
      <vt:lpstr>BSC</vt:lpstr>
      <vt:lpstr>BSC and Program Metrics</vt:lpstr>
      <vt:lpstr>Case Study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Richard Scudder</cp:lastModifiedBy>
  <cp:revision>1</cp:revision>
  <dcterms:modified xsi:type="dcterms:W3CDTF">2026-09-17T20:13:45Z</dcterms:modified>
</cp:coreProperties>
</file>

<file path=docProps/core0.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richard scudder</cp:lastModifiedBy>
  <dcterms:modified xsi:type="dcterms:W3CDTF">2018-08-30T17:28:54Z</dcterms:modified>
  <cp:revision>97</cp:revision>
  <dc:subject/>
  <dc:title>PowerPoint Presentation</dc:title>
</cp:coreProperties>
</file>